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950" r:id="rId5"/>
    <p:sldId id="968" r:id="rId6"/>
    <p:sldId id="951" r:id="rId7"/>
    <p:sldId id="946" r:id="rId8"/>
    <p:sldId id="260" r:id="rId9"/>
    <p:sldId id="259" r:id="rId10"/>
    <p:sldId id="261" r:id="rId11"/>
    <p:sldId id="262" r:id="rId12"/>
    <p:sldId id="264" r:id="rId13"/>
    <p:sldId id="263" r:id="rId14"/>
    <p:sldId id="265" r:id="rId15"/>
    <p:sldId id="266" r:id="rId16"/>
    <p:sldId id="277" r:id="rId17"/>
    <p:sldId id="949" r:id="rId18"/>
    <p:sldId id="269" r:id="rId19"/>
    <p:sldId id="947" r:id="rId20"/>
    <p:sldId id="952" r:id="rId21"/>
    <p:sldId id="954" r:id="rId22"/>
    <p:sldId id="281" r:id="rId23"/>
    <p:sldId id="282" r:id="rId24"/>
    <p:sldId id="283" r:id="rId25"/>
    <p:sldId id="284" r:id="rId26"/>
    <p:sldId id="963" r:id="rId27"/>
    <p:sldId id="962" r:id="rId28"/>
    <p:sldId id="285" r:id="rId29"/>
    <p:sldId id="955" r:id="rId30"/>
    <p:sldId id="956" r:id="rId31"/>
    <p:sldId id="958" r:id="rId32"/>
    <p:sldId id="957" r:id="rId33"/>
    <p:sldId id="286" r:id="rId34"/>
    <p:sldId id="959" r:id="rId35"/>
    <p:sldId id="960" r:id="rId36"/>
    <p:sldId id="961" r:id="rId37"/>
    <p:sldId id="964" r:id="rId38"/>
    <p:sldId id="272" r:id="rId39"/>
    <p:sldId id="965" r:id="rId40"/>
    <p:sldId id="966" r:id="rId41"/>
    <p:sldId id="967" r:id="rId42"/>
    <p:sldId id="315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2" userDrawn="1">
          <p15:clr>
            <a:srgbClr val="A4A3A4"/>
          </p15:clr>
        </p15:guide>
        <p15:guide id="2" pos="5472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5" pos="4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en Stabler" initials="BS" lastIdx="5" clrIdx="6">
    <p:extLst>
      <p:ext uri="{19B8F6BF-5375-455C-9EA6-DF929625EA0E}">
        <p15:presenceInfo xmlns:p15="http://schemas.microsoft.com/office/powerpoint/2012/main" userId="S::ben.stabler@rsginc.com::31e14549-b4f9-43f9-8562-3347d215bbe6" providerId="AD"/>
      </p:ext>
    </p:extLst>
  </p:cmAuthor>
  <p:cmAuthor id="1" name="Maren Outwater" initials="MO" lastIdx="25" clrIdx="0">
    <p:extLst>
      <p:ext uri="{19B8F6BF-5375-455C-9EA6-DF929625EA0E}">
        <p15:presenceInfo xmlns:p15="http://schemas.microsoft.com/office/powerpoint/2012/main" userId="S::maren@rsginc.com::7cd9b4bb-4e63-4ebb-86f0-47fcac7de7cf" providerId="AD"/>
      </p:ext>
    </p:extLst>
  </p:cmAuthor>
  <p:cmAuthor id="8" name="Binny Mathew Paul" initials="BMP" lastIdx="2" clrIdx="7">
    <p:extLst>
      <p:ext uri="{19B8F6BF-5375-455C-9EA6-DF929625EA0E}">
        <p15:presenceInfo xmlns:p15="http://schemas.microsoft.com/office/powerpoint/2012/main" userId="S::binny.paul@rsginc.com::78fb7ede-8b35-4806-b3cb-d38ca05859bb" providerId="AD"/>
      </p:ext>
    </p:extLst>
  </p:cmAuthor>
  <p:cmAuthor id="2" name="Vince Bernardin" initials="VB" lastIdx="15" clrIdx="1">
    <p:extLst>
      <p:ext uri="{19B8F6BF-5375-455C-9EA6-DF929625EA0E}">
        <p15:presenceInfo xmlns:p15="http://schemas.microsoft.com/office/powerpoint/2012/main" userId="S::vince.bernardin@rsginc.com::b38b95d1-7fe9-4983-8712-c5e1285ad243" providerId="AD"/>
      </p:ext>
    </p:extLst>
  </p:cmAuthor>
  <p:cmAuthor id="9" name="Terri Cook" initials="TC" lastIdx="12" clrIdx="8">
    <p:extLst>
      <p:ext uri="{19B8F6BF-5375-455C-9EA6-DF929625EA0E}">
        <p15:presenceInfo xmlns:p15="http://schemas.microsoft.com/office/powerpoint/2012/main" userId="S::terri.cook@rsginc.com::105c817d-ba18-4c6c-9259-1178b1ec5dda" providerId="AD"/>
      </p:ext>
    </p:extLst>
  </p:cmAuthor>
  <p:cmAuthor id="3" name="Colin Smith" initials="CS" lastIdx="3" clrIdx="2">
    <p:extLst>
      <p:ext uri="{19B8F6BF-5375-455C-9EA6-DF929625EA0E}">
        <p15:presenceInfo xmlns:p15="http://schemas.microsoft.com/office/powerpoint/2012/main" userId="S::colins@rsginc.com::b444a094-ec71-4156-9286-90f70787c706" providerId="AD"/>
      </p:ext>
    </p:extLst>
  </p:cmAuthor>
  <p:cmAuthor id="10" name="Joel Freedman" initials="JF" lastIdx="7" clrIdx="9">
    <p:extLst>
      <p:ext uri="{19B8F6BF-5375-455C-9EA6-DF929625EA0E}">
        <p15:presenceInfo xmlns:p15="http://schemas.microsoft.com/office/powerpoint/2012/main" userId="S::joel.freedman@rsginc.com::e619db8f-0d08-48f7-b7d5-cd11ea78c02e" providerId="AD"/>
      </p:ext>
    </p:extLst>
  </p:cmAuthor>
  <p:cmAuthor id="4" name="Guest User" initials="GU" lastIdx="9" clrIdx="3">
    <p:extLst>
      <p:ext uri="{19B8F6BF-5375-455C-9EA6-DF929625EA0E}">
        <p15:presenceInfo xmlns:p15="http://schemas.microsoft.com/office/powerpoint/2012/main" userId="S::urn:spo:anon#058facfd528fd11a38d6440af7ea5f7d85c48f8a3fae2a4d00718f70cbed8814::" providerId="AD"/>
      </p:ext>
    </p:extLst>
  </p:cmAuthor>
  <p:cmAuthor id="5" name="Amanda Young" initials="AY" lastIdx="29" clrIdx="4">
    <p:extLst>
      <p:ext uri="{19B8F6BF-5375-455C-9EA6-DF929625EA0E}">
        <p15:presenceInfo xmlns:p15="http://schemas.microsoft.com/office/powerpoint/2012/main" userId="S::amanda.young@rsginc.com::9b959ef6-c817-4329-b9e1-c1430894fb0a" providerId="AD"/>
      </p:ext>
    </p:extLst>
  </p:cmAuthor>
  <p:cmAuthor id="6" name="Katie Kobylenski" initials="KK" lastIdx="2" clrIdx="5">
    <p:extLst>
      <p:ext uri="{19B8F6BF-5375-455C-9EA6-DF929625EA0E}">
        <p15:presenceInfo xmlns:p15="http://schemas.microsoft.com/office/powerpoint/2012/main" userId="S::katie.kobylenski@rsginc.com::5bf9ae35-2999-4fa8-a580-16b347ebb4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87B"/>
    <a:srgbClr val="262626"/>
    <a:srgbClr val="48484A"/>
    <a:srgbClr val="DCDDDE"/>
    <a:srgbClr val="B1B3B6"/>
    <a:srgbClr val="BA1222"/>
    <a:srgbClr val="524D85"/>
    <a:srgbClr val="FFC20E"/>
    <a:srgbClr val="63AF5E"/>
    <a:srgbClr val="75B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70" autoAdjust="0"/>
  </p:normalViewPr>
  <p:slideViewPr>
    <p:cSldViewPr snapToGrid="0">
      <p:cViewPr varScale="1">
        <p:scale>
          <a:sx n="76" d="100"/>
          <a:sy n="76" d="100"/>
        </p:scale>
        <p:origin x="1642" y="58"/>
      </p:cViewPr>
      <p:guideLst>
        <p:guide orient="horz" pos="552"/>
        <p:guide pos="5472"/>
        <p:guide pos="576"/>
        <p:guide pos="4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B3D4B-E7F6-4A42-853B-40C1A88C262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7C1A-D5B2-4BB7-A8A5-88681A8C6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86A57-3D42-1746-A4F9-9BA3F9944E9C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EF74-4753-DA47-9B34-F93D23E42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51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1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20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37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42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81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6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51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59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9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13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29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24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88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6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71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1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88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33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74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76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29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34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947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284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32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5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244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772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758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FA255-DBAE-4655-8256-EBD15F62E2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98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0" y="-6968"/>
            <a:ext cx="9153292" cy="6864968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0"/>
            <a:ext cx="4938712" cy="934919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3259138" y="4116388"/>
            <a:ext cx="4938712" cy="255587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994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349"/>
            <a:ext cx="9152465" cy="6864349"/>
          </a:xfrm>
          <a:prstGeom prst="rect">
            <a:avLst/>
          </a:prstGeom>
        </p:spPr>
      </p:pic>
      <p:sp>
        <p:nvSpPr>
          <p:cNvPr id="10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1"/>
            <a:ext cx="4938712" cy="91610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59844" y="4076096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1889" y="170563"/>
            <a:ext cx="8724169" cy="582213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57942" y="4755511"/>
            <a:ext cx="8839200" cy="19319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109561" y="4054970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45733" y="4198682"/>
            <a:ext cx="4938712" cy="9001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LADOT Measuring Accessibility Platform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4342697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4198682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3245733" y="5324438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45733" y="5620395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r>
              <a:rPr lang="en-US"/>
              <a:t>August 1, 2019</a:t>
            </a:r>
          </a:p>
        </p:txBody>
      </p:sp>
    </p:spTree>
    <p:extLst>
      <p:ext uri="{BB962C8B-B14F-4D97-AF65-F5344CB8AC3E}">
        <p14:creationId xmlns:p14="http://schemas.microsoft.com/office/powerpoint/2010/main" val="124427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38" y="1436688"/>
            <a:ext cx="8094662" cy="4370387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ey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74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20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92138" y="1533525"/>
            <a:ext cx="8094662" cy="1928813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3636669"/>
            <a:ext cx="8094134" cy="2496961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499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68B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Autofit/>
          </a:bodyPr>
          <a:lstStyle>
            <a:lvl1pPr marL="231775" indent="-231775">
              <a:defRPr sz="1800"/>
            </a:lvl1pPr>
            <a:lvl2pPr marL="688975" indent="-231775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82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2593" y="1535113"/>
            <a:ext cx="5394207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2593" y="2174875"/>
            <a:ext cx="5394208" cy="3951288"/>
          </a:xfrm>
        </p:spPr>
        <p:txBody>
          <a:bodyPr>
            <a:noAutofit/>
          </a:bodyPr>
          <a:lstStyle>
            <a:lvl1pPr marL="346075" indent="-230188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2139" y="1535113"/>
            <a:ext cx="2578158" cy="4591050"/>
          </a:xfrm>
        </p:spPr>
        <p:txBody>
          <a:bodyPr>
            <a:noAutofit/>
          </a:bodyPr>
          <a:lstStyle>
            <a:lvl1pPr marL="344488" indent="-225425">
              <a:defRPr sz="180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25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0"/>
          </p:nvPr>
        </p:nvSpPr>
        <p:spPr>
          <a:xfrm>
            <a:off x="592138" y="1420813"/>
            <a:ext cx="8094662" cy="4656137"/>
          </a:xfrm>
        </p:spPr>
        <p:txBody>
          <a:bodyPr>
            <a:noAutofit/>
          </a:bodyPr>
          <a:lstStyle>
            <a:lvl1pPr marL="344488" indent="-225425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849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0" y="-6968"/>
            <a:ext cx="9153292" cy="686496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8C0109-E9CA-5042-8684-BE1D061779A4}"/>
              </a:ext>
            </a:extLst>
          </p:cNvPr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ADCDE22-9DBC-5C4A-ACC3-C1C2EFEC1B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7077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FFFFFF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47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sp>
        <p:nvSpPr>
          <p:cNvPr id="7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446620" y="2971800"/>
            <a:ext cx="0" cy="914400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>
            <a:off x="-1" y="3756115"/>
            <a:ext cx="2702327" cy="999738"/>
          </a:xfrm>
          <a:prstGeom prst="roundRect">
            <a:avLst>
              <a:gd name="adj" fmla="val 1153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57943" y="4816174"/>
            <a:ext cx="2544384" cy="553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spc="100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</a:p>
          <a:p>
            <a:pPr algn="ctr" defTabSz="914608">
              <a:tabLst>
                <a:tab pos="4665639" algn="l"/>
              </a:tabLst>
            </a:pPr>
            <a:endParaRPr lang="en-US" sz="1400" spc="1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4045304"/>
            <a:ext cx="446703" cy="6858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54110" y="3926260"/>
            <a:ext cx="1305973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026651" y="392626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3660775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PROJECT MANAGER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3888632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4196178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5118126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ANOTHER NAME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5319212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5700263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84" y="-269462"/>
            <a:ext cx="5484386" cy="42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8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15" name="Rounded Rectangle 14"/>
          <p:cNvSpPr/>
          <p:nvPr userDrawn="1"/>
        </p:nvSpPr>
        <p:spPr>
          <a:xfrm>
            <a:off x="-1" y="998396"/>
            <a:ext cx="2702327" cy="999738"/>
          </a:xfrm>
          <a:prstGeom prst="roundRect">
            <a:avLst>
              <a:gd name="adj" fmla="val 954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1312334"/>
            <a:ext cx="446703" cy="6858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054110" y="1193290"/>
            <a:ext cx="1354186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026651" y="119329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341007" y="1994315"/>
            <a:ext cx="2269465" cy="584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spc="100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</a:p>
          <a:p>
            <a:pPr algn="ctr" defTabSz="914608">
              <a:tabLst>
                <a:tab pos="4665639" algn="l"/>
              </a:tabLst>
            </a:pPr>
            <a:endParaRPr lang="en-US" sz="1400" spc="1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1233488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PROJECT MANAGER NAME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1461345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1768891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  <p:sp>
        <p:nvSpPr>
          <p:cNvPr id="29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2690839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ANOTHER NAME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2891925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1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3272976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Email</a:t>
            </a:r>
            <a:br>
              <a:rPr lang="en-US"/>
            </a:br>
            <a:r>
              <a:rPr lang="en-US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76648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This is the RSG Palette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4395" y="2968830"/>
            <a:ext cx="7220198" cy="1840676"/>
            <a:chOff x="724395" y="2968830"/>
            <a:chExt cx="7220198" cy="1318161"/>
          </a:xfrm>
        </p:grpSpPr>
        <p:sp>
          <p:nvSpPr>
            <p:cNvPr id="5" name="Rectangle 4"/>
            <p:cNvSpPr/>
            <p:nvPr/>
          </p:nvSpPr>
          <p:spPr>
            <a:xfrm>
              <a:off x="724395" y="2968830"/>
              <a:ext cx="1472540" cy="13181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5689" y="2968830"/>
              <a:ext cx="1472540" cy="131816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6983" y="2968830"/>
              <a:ext cx="593765" cy="1009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95752" y="2968830"/>
              <a:ext cx="593765" cy="1009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72646" y="2968830"/>
              <a:ext cx="593765" cy="10094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61415" y="2968830"/>
              <a:ext cx="593765" cy="10094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50184" y="2968830"/>
              <a:ext cx="593765" cy="10094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350828" y="2968830"/>
              <a:ext cx="593765" cy="10094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06984" y="4085111"/>
              <a:ext cx="1282534" cy="2018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96399" y="4085111"/>
              <a:ext cx="1282534" cy="2018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0184" y="4085111"/>
              <a:ext cx="1282534" cy="2018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629395" y="4785757"/>
            <a:ext cx="306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main colors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4868884" y="2701036"/>
            <a:ext cx="3063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Pop/accent colors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251366" y="4833257"/>
            <a:ext cx="3681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Neutrals of grey and light warm yellow</a:t>
            </a:r>
          </a:p>
        </p:txBody>
      </p:sp>
    </p:spTree>
    <p:extLst>
      <p:ext uri="{BB962C8B-B14F-4D97-AF65-F5344CB8AC3E}">
        <p14:creationId xmlns:p14="http://schemas.microsoft.com/office/powerpoint/2010/main" val="315751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A048C-7100-1941-BBAF-3E65C866C685}"/>
              </a:ext>
            </a:extLst>
          </p:cNvPr>
          <p:cNvGrpSpPr/>
          <p:nvPr userDrawn="1"/>
        </p:nvGrpSpPr>
        <p:grpSpPr>
          <a:xfrm>
            <a:off x="316670" y="0"/>
            <a:ext cx="8820294" cy="6578930"/>
            <a:chOff x="118753" y="0"/>
            <a:chExt cx="9261309" cy="657893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889F620-46E4-F44B-9CFD-638A9B7EF53E}"/>
                </a:ext>
              </a:extLst>
            </p:cNvPr>
            <p:cNvGrpSpPr/>
            <p:nvPr userDrawn="1"/>
          </p:nvGrpSpPr>
          <p:grpSpPr>
            <a:xfrm>
              <a:off x="696137" y="0"/>
              <a:ext cx="8683925" cy="6112174"/>
              <a:chOff x="458637" y="0"/>
              <a:chExt cx="8683925" cy="611217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C0DF8BA-E84C-6044-B1EB-F75C215A3606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8637" y="0"/>
                <a:ext cx="8683925" cy="6112174"/>
              </a:xfrm>
              <a:prstGeom prst="rect">
                <a:avLst/>
              </a:prstGeom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3E034FB-7AEB-3F4D-AEDC-748A2BAB279F}"/>
                  </a:ext>
                </a:extLst>
              </p:cNvPr>
              <p:cNvGrpSpPr/>
              <p:nvPr userDrawn="1"/>
            </p:nvGrpSpPr>
            <p:grpSpPr>
              <a:xfrm>
                <a:off x="1290446" y="1328664"/>
                <a:ext cx="7207078" cy="4534271"/>
                <a:chOff x="1290446" y="1328664"/>
                <a:chExt cx="7207078" cy="4534271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DEF96481-3CC7-D049-98B6-ADFB938B9013}"/>
                    </a:ext>
                  </a:extLst>
                </p:cNvPr>
                <p:cNvGrpSpPr/>
                <p:nvPr userDrawn="1"/>
              </p:nvGrpSpPr>
              <p:grpSpPr>
                <a:xfrm>
                  <a:off x="1290446" y="1328664"/>
                  <a:ext cx="4393930" cy="4534271"/>
                  <a:chOff x="1092125" y="1183972"/>
                  <a:chExt cx="4393930" cy="4534271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179DA43B-5BC8-0549-AD2E-AD5B793F819D}"/>
                      </a:ext>
                    </a:extLst>
                  </p:cNvPr>
                  <p:cNvSpPr txBox="1"/>
                  <p:nvPr/>
                </p:nvSpPr>
                <p:spPr>
                  <a:xfrm>
                    <a:off x="4168579" y="4583872"/>
                    <a:ext cx="298255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TX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F284E41-E3F0-B140-8138-B78B39914F3A}"/>
                      </a:ext>
                    </a:extLst>
                  </p:cNvPr>
                  <p:cNvSpPr txBox="1"/>
                  <p:nvPr/>
                </p:nvSpPr>
                <p:spPr>
                  <a:xfrm>
                    <a:off x="5189482" y="4628954"/>
                    <a:ext cx="296573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LA</a:t>
                    </a: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28A1ECFB-01FC-6442-A859-C3402518F176}"/>
                      </a:ext>
                    </a:extLst>
                  </p:cNvPr>
                  <p:cNvSpPr txBox="1"/>
                  <p:nvPr/>
                </p:nvSpPr>
                <p:spPr>
                  <a:xfrm>
                    <a:off x="1688495" y="2689269"/>
                    <a:ext cx="318452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NV</a:t>
                    </a: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1E1BBB0-D931-714D-81AA-EAAA8780D08C}"/>
                      </a:ext>
                    </a:extLst>
                  </p:cNvPr>
                  <p:cNvSpPr txBox="1"/>
                  <p:nvPr/>
                </p:nvSpPr>
                <p:spPr>
                  <a:xfrm>
                    <a:off x="1092125" y="2845385"/>
                    <a:ext cx="30835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CA</a:t>
                    </a: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1EE16AC2-688A-084E-A7AC-6C412F3D2469}"/>
                      </a:ext>
                    </a:extLst>
                  </p:cNvPr>
                  <p:cNvSpPr txBox="1"/>
                  <p:nvPr/>
                </p:nvSpPr>
                <p:spPr>
                  <a:xfrm>
                    <a:off x="1465813" y="1753919"/>
                    <a:ext cx="316770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OR</a:t>
                    </a: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D5938A35-ECE4-D942-9421-4FC994F35C8A}"/>
                      </a:ext>
                    </a:extLst>
                  </p:cNvPr>
                  <p:cNvSpPr txBox="1"/>
                  <p:nvPr/>
                </p:nvSpPr>
                <p:spPr>
                  <a:xfrm>
                    <a:off x="1688495" y="1183972"/>
                    <a:ext cx="34370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WA</a:t>
                    </a: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B2BD8FA9-90AC-2945-AEC8-F14677025B22}"/>
                      </a:ext>
                    </a:extLst>
                  </p:cNvPr>
                  <p:cNvSpPr txBox="1"/>
                  <p:nvPr/>
                </p:nvSpPr>
                <p:spPr>
                  <a:xfrm>
                    <a:off x="2292706" y="2027361"/>
                    <a:ext cx="28310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ID</a:t>
                    </a: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DBE57C0-BAA5-9941-94B5-6085EA82F7AE}"/>
                      </a:ext>
                    </a:extLst>
                  </p:cNvPr>
                  <p:cNvSpPr txBox="1"/>
                  <p:nvPr/>
                </p:nvSpPr>
                <p:spPr>
                  <a:xfrm>
                    <a:off x="2967125" y="1520782"/>
                    <a:ext cx="331918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MT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D64C05E-129E-8940-9AD6-76A99798794D}"/>
                      </a:ext>
                    </a:extLst>
                  </p:cNvPr>
                  <p:cNvSpPr txBox="1"/>
                  <p:nvPr/>
                </p:nvSpPr>
                <p:spPr>
                  <a:xfrm>
                    <a:off x="4097770" y="1643252"/>
                    <a:ext cx="323503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ND</a:t>
                    </a: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F2DE498-8A54-DA45-9077-45337AD9A7F3}"/>
                      </a:ext>
                    </a:extLst>
                  </p:cNvPr>
                  <p:cNvSpPr txBox="1"/>
                  <p:nvPr/>
                </p:nvSpPr>
                <p:spPr>
                  <a:xfrm>
                    <a:off x="4115525" y="2162897"/>
                    <a:ext cx="30498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SD</a:t>
                    </a: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CB6BBB2-E90F-374D-8F3B-D7A3A259905B}"/>
                      </a:ext>
                    </a:extLst>
                  </p:cNvPr>
                  <p:cNvSpPr txBox="1"/>
                  <p:nvPr/>
                </p:nvSpPr>
                <p:spPr>
                  <a:xfrm>
                    <a:off x="3116754" y="2318844"/>
                    <a:ext cx="33528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WY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4D7757A-3286-8F41-ABE4-5F53BEF20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274931" y="3081259"/>
                    <a:ext cx="316770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CO</a:t>
                    </a:r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35D9C48-FD0A-6D48-A521-F4F3F576F732}"/>
                      </a:ext>
                    </a:extLst>
                  </p:cNvPr>
                  <p:cNvSpPr txBox="1"/>
                  <p:nvPr/>
                </p:nvSpPr>
                <p:spPr>
                  <a:xfrm>
                    <a:off x="3097274" y="3933850"/>
                    <a:ext cx="34706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NM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6613A7A-9DE0-4A48-A8A4-6191F41D127E}"/>
                      </a:ext>
                    </a:extLst>
                  </p:cNvPr>
                  <p:cNvSpPr txBox="1"/>
                  <p:nvPr/>
                </p:nvSpPr>
                <p:spPr>
                  <a:xfrm>
                    <a:off x="2260261" y="3798507"/>
                    <a:ext cx="30162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AZ</a:t>
                    </a: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1B6DC44A-DC1F-3C43-8F91-38BC9C2972C2}"/>
                      </a:ext>
                    </a:extLst>
                  </p:cNvPr>
                  <p:cNvSpPr txBox="1"/>
                  <p:nvPr/>
                </p:nvSpPr>
                <p:spPr>
                  <a:xfrm>
                    <a:off x="4455355" y="3839396"/>
                    <a:ext cx="315086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OK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F5FE61FF-EDF7-4A45-9097-7EF3DED2E512}"/>
                      </a:ext>
                    </a:extLst>
                  </p:cNvPr>
                  <p:cNvSpPr txBox="1"/>
                  <p:nvPr/>
                </p:nvSpPr>
                <p:spPr>
                  <a:xfrm>
                    <a:off x="4309975" y="3280648"/>
                    <a:ext cx="294888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KS</a:t>
                    </a:r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2D556CBF-35D1-AB48-A8B4-4AD0F26CDBF8}"/>
                      </a:ext>
                    </a:extLst>
                  </p:cNvPr>
                  <p:cNvSpPr txBox="1"/>
                  <p:nvPr/>
                </p:nvSpPr>
                <p:spPr>
                  <a:xfrm>
                    <a:off x="4790024" y="1816039"/>
                    <a:ext cx="34706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MN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45B8F44-BD59-E043-8D38-F9A3CB693609}"/>
                      </a:ext>
                    </a:extLst>
                  </p:cNvPr>
                  <p:cNvSpPr txBox="1"/>
                  <p:nvPr/>
                </p:nvSpPr>
                <p:spPr>
                  <a:xfrm>
                    <a:off x="5106238" y="3290523"/>
                    <a:ext cx="348749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MO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0641A79-6C84-6A46-9BBF-EDCBFDFECA6F}"/>
                      </a:ext>
                    </a:extLst>
                  </p:cNvPr>
                  <p:cNvSpPr txBox="1"/>
                  <p:nvPr/>
                </p:nvSpPr>
                <p:spPr>
                  <a:xfrm>
                    <a:off x="5173308" y="3933850"/>
                    <a:ext cx="308354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AR</a:t>
                    </a: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D377C12-4B6C-8845-A2DC-71ECDE776517}"/>
                      </a:ext>
                    </a:extLst>
                  </p:cNvPr>
                  <p:cNvSpPr txBox="1"/>
                  <p:nvPr/>
                </p:nvSpPr>
                <p:spPr>
                  <a:xfrm>
                    <a:off x="1622680" y="4898200"/>
                    <a:ext cx="306671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AK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E2B8DF42-D7BB-7A42-9C01-28062A0226E0}"/>
                      </a:ext>
                    </a:extLst>
                  </p:cNvPr>
                  <p:cNvSpPr txBox="1"/>
                  <p:nvPr/>
                </p:nvSpPr>
                <p:spPr>
                  <a:xfrm>
                    <a:off x="3077957" y="5508634"/>
                    <a:ext cx="283107" cy="2096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62">
                        <a:solidFill>
                          <a:schemeClr val="bg2">
                            <a:lumMod val="75000"/>
                          </a:schemeClr>
                        </a:solidFill>
                        <a:latin typeface="Gotham Book" pitchFamily="2" charset="0"/>
                        <a:cs typeface="Gotham Book" pitchFamily="2" charset="0"/>
                      </a:rPr>
                      <a:t>HI</a:t>
                    </a:r>
                  </a:p>
                </p:txBody>
              </p:sp>
            </p:grp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2176CFE-7CE3-5E4A-A38F-FFA7506BD98B}"/>
                    </a:ext>
                  </a:extLst>
                </p:cNvPr>
                <p:cNvSpPr txBox="1"/>
                <p:nvPr userDrawn="1"/>
              </p:nvSpPr>
              <p:spPr>
                <a:xfrm>
                  <a:off x="8165606" y="1463524"/>
                  <a:ext cx="331918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ME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48DBA48-A455-3844-8160-83D6212BA605}"/>
                    </a:ext>
                  </a:extLst>
                </p:cNvPr>
                <p:cNvSpPr txBox="1"/>
                <p:nvPr userDrawn="1"/>
              </p:nvSpPr>
              <p:spPr>
                <a:xfrm>
                  <a:off x="7975477" y="1916629"/>
                  <a:ext cx="32350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NH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577A3BA-D8D4-A34F-B9A7-036C0FE2F176}"/>
                    </a:ext>
                  </a:extLst>
                </p:cNvPr>
                <p:cNvSpPr txBox="1"/>
                <p:nvPr userDrawn="1"/>
              </p:nvSpPr>
              <p:spPr>
                <a:xfrm>
                  <a:off x="7775490" y="1780830"/>
                  <a:ext cx="30330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VT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E780FA6-7198-D840-A22B-C2347E6EAE9D}"/>
                    </a:ext>
                  </a:extLst>
                </p:cNvPr>
                <p:cNvSpPr txBox="1"/>
                <p:nvPr userDrawn="1"/>
              </p:nvSpPr>
              <p:spPr>
                <a:xfrm>
                  <a:off x="7562044" y="2153354"/>
                  <a:ext cx="310038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NY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DD15249-F453-974B-A0D3-5D10456F7BA5}"/>
                    </a:ext>
                  </a:extLst>
                </p:cNvPr>
                <p:cNvSpPr txBox="1"/>
                <p:nvPr userDrawn="1"/>
              </p:nvSpPr>
              <p:spPr>
                <a:xfrm>
                  <a:off x="7233564" y="2680130"/>
                  <a:ext cx="304987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PA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97156D9-CCFF-B34F-950D-22DE8FC9BFB7}"/>
                    </a:ext>
                  </a:extLst>
                </p:cNvPr>
                <p:cNvSpPr txBox="1"/>
                <p:nvPr userDrawn="1"/>
              </p:nvSpPr>
              <p:spPr>
                <a:xfrm>
                  <a:off x="7980095" y="2290986"/>
                  <a:ext cx="299939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CT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868DCEF2-E6EA-214E-81DE-1F4F611E7918}"/>
                    </a:ext>
                  </a:extLst>
                </p:cNvPr>
                <p:cNvSpPr txBox="1"/>
                <p:nvPr userDrawn="1"/>
              </p:nvSpPr>
              <p:spPr>
                <a:xfrm>
                  <a:off x="8064666" y="2075100"/>
                  <a:ext cx="340334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MA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17B66A4-FBA9-F944-A91C-51695F2608E7}"/>
                    </a:ext>
                  </a:extLst>
                </p:cNvPr>
                <p:cNvSpPr txBox="1"/>
                <p:nvPr userDrawn="1"/>
              </p:nvSpPr>
              <p:spPr>
                <a:xfrm>
                  <a:off x="7378525" y="3238080"/>
                  <a:ext cx="311720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VA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F565710-97E3-084B-98ED-8402C801F2F4}"/>
                    </a:ext>
                  </a:extLst>
                </p:cNvPr>
                <p:cNvSpPr txBox="1"/>
                <p:nvPr userDrawn="1"/>
              </p:nvSpPr>
              <p:spPr>
                <a:xfrm>
                  <a:off x="7238235" y="3997687"/>
                  <a:ext cx="29657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SC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89C2B07-2162-1A43-AF2A-E6702D4C01FC}"/>
                    </a:ext>
                  </a:extLst>
                </p:cNvPr>
                <p:cNvSpPr txBox="1"/>
                <p:nvPr userDrawn="1"/>
              </p:nvSpPr>
              <p:spPr>
                <a:xfrm>
                  <a:off x="6881170" y="4354419"/>
                  <a:ext cx="316770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GA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0DC18607-A128-4A4D-8EE4-7E93C055A27E}"/>
                    </a:ext>
                  </a:extLst>
                </p:cNvPr>
                <p:cNvSpPr txBox="1"/>
                <p:nvPr userDrawn="1"/>
              </p:nvSpPr>
              <p:spPr>
                <a:xfrm>
                  <a:off x="6300867" y="4325732"/>
                  <a:ext cx="296573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AL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E1CB704-CFF7-484A-9489-0CFCD12808D4}"/>
                    </a:ext>
                  </a:extLst>
                </p:cNvPr>
                <p:cNvSpPr txBox="1"/>
                <p:nvPr userDrawn="1"/>
              </p:nvSpPr>
              <p:spPr>
                <a:xfrm>
                  <a:off x="5813472" y="4391935"/>
                  <a:ext cx="328551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MS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5960534-8797-8F42-B2FC-20C985FEE139}"/>
                    </a:ext>
                  </a:extLst>
                </p:cNvPr>
                <p:cNvSpPr txBox="1"/>
                <p:nvPr userDrawn="1"/>
              </p:nvSpPr>
              <p:spPr>
                <a:xfrm>
                  <a:off x="6457779" y="3442450"/>
                  <a:ext cx="29825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KY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A820470-781D-D140-8C7D-EFFD6BA917C0}"/>
                    </a:ext>
                  </a:extLst>
                </p:cNvPr>
                <p:cNvSpPr txBox="1"/>
                <p:nvPr userDrawn="1"/>
              </p:nvSpPr>
              <p:spPr>
                <a:xfrm>
                  <a:off x="6619086" y="2888131"/>
                  <a:ext cx="325185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2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OH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9E3BD50-6F19-5D4F-A94F-6229B3CB09D9}"/>
                    </a:ext>
                  </a:extLst>
                </p:cNvPr>
                <p:cNvSpPr txBox="1"/>
                <p:nvPr userDrawn="1"/>
              </p:nvSpPr>
              <p:spPr>
                <a:xfrm>
                  <a:off x="8188049" y="2236579"/>
                  <a:ext cx="274691" cy="209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62">
                      <a:solidFill>
                        <a:schemeClr val="bg1">
                          <a:lumMod val="75000"/>
                        </a:schemeClr>
                      </a:solidFill>
                      <a:latin typeface="Gotham Book" pitchFamily="2" charset="0"/>
                      <a:cs typeface="Gotham Book" pitchFamily="2" charset="0"/>
                    </a:rPr>
                    <a:t>RI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CD9C874-E699-A84A-BE62-94A884870C67}"/>
                </a:ext>
              </a:extLst>
            </p:cNvPr>
            <p:cNvGrpSpPr/>
            <p:nvPr userDrawn="1"/>
          </p:nvGrpSpPr>
          <p:grpSpPr>
            <a:xfrm>
              <a:off x="118753" y="4534996"/>
              <a:ext cx="4231645" cy="2043934"/>
              <a:chOff x="118753" y="4534996"/>
              <a:chExt cx="4231645" cy="2043934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ECAF1CF-481B-7141-B79F-FDA0A5ADDFF3}"/>
                  </a:ext>
                </a:extLst>
              </p:cNvPr>
              <p:cNvSpPr/>
              <p:nvPr userDrawn="1"/>
            </p:nvSpPr>
            <p:spPr>
              <a:xfrm>
                <a:off x="118753" y="4534996"/>
                <a:ext cx="3395025" cy="20439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14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67D82DC-2F7F-D040-8332-EE72885C76E2}"/>
                  </a:ext>
                </a:extLst>
              </p:cNvPr>
              <p:cNvSpPr/>
              <p:nvPr userDrawn="1"/>
            </p:nvSpPr>
            <p:spPr>
              <a:xfrm>
                <a:off x="3208478" y="5519438"/>
                <a:ext cx="1141920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14"/>
              </a:p>
            </p:txBody>
          </p:sp>
        </p:grp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id="{23EE3817-8F6F-E943-9D3E-0CB85CF1A3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83" y="187278"/>
            <a:ext cx="9163253" cy="74347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BC33D6-EFA5-2D4A-A36D-C22D551C89F2}"/>
              </a:ext>
            </a:extLst>
          </p:cNvPr>
          <p:cNvSpPr/>
          <p:nvPr userDrawn="1"/>
        </p:nvSpPr>
        <p:spPr>
          <a:xfrm>
            <a:off x="9144000" y="1931927"/>
            <a:ext cx="1259466" cy="5363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305B5D-210C-334F-B233-3AD7720CF793}"/>
              </a:ext>
            </a:extLst>
          </p:cNvPr>
          <p:cNvSpPr/>
          <p:nvPr userDrawn="1"/>
        </p:nvSpPr>
        <p:spPr>
          <a:xfrm>
            <a:off x="760593" y="3358"/>
            <a:ext cx="3436244" cy="1072632"/>
          </a:xfrm>
          <a:prstGeom prst="rect">
            <a:avLst/>
          </a:prstGeom>
          <a:gradFill flip="none" rotWithShape="1">
            <a:gsLst>
              <a:gs pos="28000">
                <a:schemeClr val="bg1"/>
              </a:gs>
              <a:gs pos="9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4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D12886C-4C07-6B43-9256-D658B3BC32B8}"/>
              </a:ext>
            </a:extLst>
          </p:cNvPr>
          <p:cNvGrpSpPr/>
          <p:nvPr userDrawn="1"/>
        </p:nvGrpSpPr>
        <p:grpSpPr>
          <a:xfrm>
            <a:off x="-610629" y="323435"/>
            <a:ext cx="2286000" cy="1606899"/>
            <a:chOff x="-641160" y="323434"/>
            <a:chExt cx="2400300" cy="1606899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E28FE86-20B8-8A4B-85C9-9B37E297853D}"/>
                </a:ext>
              </a:extLst>
            </p:cNvPr>
            <p:cNvGrpSpPr/>
            <p:nvPr userDrawn="1"/>
          </p:nvGrpSpPr>
          <p:grpSpPr>
            <a:xfrm>
              <a:off x="-641160" y="323434"/>
              <a:ext cx="2400300" cy="1473200"/>
              <a:chOff x="-641160" y="323434"/>
              <a:chExt cx="2400300" cy="1473200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30FB9D15-6050-2F44-8BD1-80D67EF49BE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-641160" y="323434"/>
                <a:ext cx="2400300" cy="1473200"/>
              </a:xfrm>
              <a:prstGeom prst="rect">
                <a:avLst/>
              </a:prstGeom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C64B70E-306F-EA42-86A5-CEFCB51678C5}"/>
                  </a:ext>
                </a:extLst>
              </p:cNvPr>
              <p:cNvSpPr txBox="1"/>
              <p:nvPr/>
            </p:nvSpPr>
            <p:spPr>
              <a:xfrm>
                <a:off x="751541" y="795644"/>
                <a:ext cx="306671" cy="209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62">
                    <a:solidFill>
                      <a:schemeClr val="bg2">
                        <a:lumMod val="75000"/>
                      </a:schemeClr>
                    </a:solidFill>
                    <a:latin typeface="Gotham Book" pitchFamily="2" charset="0"/>
                    <a:cs typeface="Gotham Book" pitchFamily="2" charset="0"/>
                  </a:rPr>
                  <a:t>AK</a:t>
                </a:r>
              </a:p>
            </p:txBody>
          </p:sp>
        </p:grp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2D32982-1487-7D48-B4DE-B1CE8B22CF21}"/>
                </a:ext>
              </a:extLst>
            </p:cNvPr>
            <p:cNvSpPr/>
            <p:nvPr/>
          </p:nvSpPr>
          <p:spPr>
            <a:xfrm rot="16200000">
              <a:off x="-483402" y="1183826"/>
              <a:ext cx="1227281" cy="265734"/>
            </a:xfrm>
            <a:prstGeom prst="rect">
              <a:avLst/>
            </a:prstGeom>
            <a:gradFill flip="none" rotWithShape="1">
              <a:gsLst>
                <a:gs pos="28000">
                  <a:schemeClr val="bg1"/>
                </a:gs>
                <a:gs pos="90000">
                  <a:schemeClr val="bg1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4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61D6C91-3345-5845-8225-56CCE06217EC}"/>
              </a:ext>
            </a:extLst>
          </p:cNvPr>
          <p:cNvGrpSpPr/>
          <p:nvPr userDrawn="1"/>
        </p:nvGrpSpPr>
        <p:grpSpPr>
          <a:xfrm>
            <a:off x="462814" y="3871235"/>
            <a:ext cx="701524" cy="520700"/>
            <a:chOff x="482950" y="3859737"/>
            <a:chExt cx="736600" cy="52070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12E9E42-2D84-7748-8C91-9C76F5C162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82950" y="3859737"/>
              <a:ext cx="736600" cy="520700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28FD7C3-8F6C-4648-94BC-CEC3263ABB1F}"/>
                </a:ext>
              </a:extLst>
            </p:cNvPr>
            <p:cNvSpPr txBox="1"/>
            <p:nvPr userDrawn="1"/>
          </p:nvSpPr>
          <p:spPr>
            <a:xfrm>
              <a:off x="867814" y="3904643"/>
              <a:ext cx="283107" cy="209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62">
                  <a:solidFill>
                    <a:schemeClr val="bg2">
                      <a:lumMod val="75000"/>
                    </a:schemeClr>
                  </a:solidFill>
                  <a:latin typeface="Gotham Book" pitchFamily="2" charset="0"/>
                  <a:cs typeface="Gotham Book" pitchFamily="2" charset="0"/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588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1BCFE8-4347-4D76-9AC6-66ABE36D7EDE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B6DEAE-6373-4D6B-A976-B1D534781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3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8BD3-35B9-4521-9E2A-CCCD72FF351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5EF4-5D2C-4131-A842-BB5ECB4CE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9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77058" y="275704"/>
            <a:ext cx="0" cy="959662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71215"/>
            <a:ext cx="299283" cy="29928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265266"/>
            <a:ext cx="9143999" cy="89537"/>
            <a:chOff x="1" y="6276051"/>
            <a:chExt cx="9143999" cy="8953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1" y="6365588"/>
              <a:ext cx="8565430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565431" y="6276051"/>
              <a:ext cx="95250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660681" y="6276051"/>
              <a:ext cx="81015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741696" y="6365588"/>
              <a:ext cx="402304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8457258" y="6439474"/>
            <a:ext cx="381000" cy="2308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r"/>
            <a:fld id="{6AFB2962-CD7A-BA4A-83EB-E335D01B9653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5" r:id="rId3"/>
    <p:sldLayoutId id="2147483674" r:id="rId4"/>
    <p:sldLayoutId id="2147483660" r:id="rId5"/>
    <p:sldLayoutId id="2147483661" r:id="rId6"/>
    <p:sldLayoutId id="2147483672" r:id="rId7"/>
    <p:sldLayoutId id="2147483653" r:id="rId8"/>
    <p:sldLayoutId id="2147483673" r:id="rId9"/>
    <p:sldLayoutId id="2147483671" r:id="rId10"/>
    <p:sldLayoutId id="2147483679" r:id="rId11"/>
    <p:sldLayoutId id="2147483667" r:id="rId12"/>
    <p:sldLayoutId id="2147483668" r:id="rId13"/>
    <p:sldLayoutId id="2147483669" r:id="rId14"/>
    <p:sldLayoutId id="2147483670" r:id="rId15"/>
    <p:sldLayoutId id="2147483675" r:id="rId16"/>
    <p:sldLayoutId id="2147483676" r:id="rId17"/>
    <p:sldLayoutId id="2147483677" r:id="rId18"/>
    <p:sldLayoutId id="2147483681" r:id="rId19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8463" indent="-2794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itysim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sim.github.io/activitysim/abmexample.html#sub-model-specification-fil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activitysim.github.io/activitysi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itysim.github.io/activitysim/abmexample.html#sub-model-specification-fil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activitysim.github.io/activitysim/cor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sPlanning/om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hdfgroup.org/solutions/hdf5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ctivitysim.github.io/activitysim/gettingstarted.html" TargetMode="External"/><Relationship Id="rId5" Type="http://schemas.openxmlformats.org/officeDocument/2006/relationships/hyperlink" Target="https://activitysim.github.io/activitysim/abmexample.html#sub-model-specification-files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github.com/ActivitySim/activitysim/tree/master/example" TargetMode="External"/><Relationship Id="rId4" Type="http://schemas.openxmlformats.org/officeDocument/2006/relationships/hyperlink" Target="https://activitysim.github.io/activitysim/abmexample.html#sub-model-specification-fil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activitysim.github.io/activitysim/abmexample.html#sub-model-specification-files" TargetMode="Externa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github.com/ActivitySim/activitysim/blob/master/activitysim/abm/tables/households.py" TargetMode="External"/><Relationship Id="rId4" Type="http://schemas.openxmlformats.org/officeDocument/2006/relationships/hyperlink" Target="https://github.com/ActivitySim/activitysim/blob/master/example/configs/trip_mode_choice.ya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github.com/ActivitySim/activitysim/blob/master/example/configs/trip_mode_choice.yaml" TargetMode="Externa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github.com/ActivitySim/activitysim/blob/master/example/configs/workplace_location.yaml" TargetMode="External"/><Relationship Id="rId4" Type="http://schemas.openxmlformats.org/officeDocument/2006/relationships/hyperlink" Target="https://github.com/ActivitySim/activitysim/blob/master/example/configs/trip_mode_choice.ya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ctivitysim.github.io/activitysim/howitworks.html" TargetMode="External"/><Relationship Id="rId5" Type="http://schemas.openxmlformats.org/officeDocument/2006/relationships/hyperlink" Target="https://activitysim.github.io/activitysim/abmexample.html#sub-model-specification-files" TargetMode="Externa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activitysim.github.io/activitysim/howitworks.html#data-schema" TargetMode="External"/><Relationship Id="rId4" Type="http://schemas.openxmlformats.org/officeDocument/2006/relationships/hyperlink" Target="https://activitysim.github.io/activitysim/abmexample.html#sub-model-specification-file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hyperlink" Target="https://github.com/ActivitySim/activitysim/wiki/Verificatio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ctivitysim.github.io/activitysim/abmexample.html#sub-model-specification-files" TargetMode="External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ctivitySim/activitysim/wiki/Phase-5-Scope-of-Work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vitysim.org/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B616A3-88D3-4FE1-869E-45DBDC534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59844" y="2950340"/>
            <a:ext cx="5884156" cy="934919"/>
          </a:xfrm>
        </p:spPr>
        <p:txBody>
          <a:bodyPr/>
          <a:lstStyle/>
          <a:p>
            <a:r>
              <a:rPr lang="en-US" dirty="0"/>
              <a:t>ActivitySim: </a:t>
            </a:r>
            <a:r>
              <a:rPr lang="en-US" b="0" dirty="0"/>
              <a:t>An open platform for activity-based travel modeling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DEDCD-C444-45E0-AD11-B96D6934C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November 8, 2019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36A73-1BCF-42D6-BF39-43F65D22D7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Ohio Travel Demand Model User Group</a:t>
            </a:r>
          </a:p>
        </p:txBody>
      </p:sp>
    </p:spTree>
    <p:extLst>
      <p:ext uri="{BB962C8B-B14F-4D97-AF65-F5344CB8AC3E}">
        <p14:creationId xmlns:p14="http://schemas.microsoft.com/office/powerpoint/2010/main" val="344730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Today’s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5" y="1665514"/>
            <a:ext cx="7473980" cy="4040215"/>
          </a:xfrm>
        </p:spPr>
        <p:txBody>
          <a:bodyPr>
            <a:noAutofit/>
          </a:bodyPr>
          <a:lstStyle/>
          <a:p>
            <a:pPr>
              <a:lnSpc>
                <a:spcPts val="4600"/>
              </a:lnSpc>
            </a:pPr>
            <a:r>
              <a:rPr lang="en-US" dirty="0"/>
              <a:t>ActivitySim Overview</a:t>
            </a:r>
          </a:p>
          <a:p>
            <a:pPr>
              <a:lnSpc>
                <a:spcPts val="4600"/>
              </a:lnSpc>
            </a:pPr>
            <a:r>
              <a:rPr lang="en-US" dirty="0"/>
              <a:t>Getting Started with ActivitySim</a:t>
            </a:r>
          </a:p>
          <a:p>
            <a:pPr>
              <a:lnSpc>
                <a:spcPts val="4600"/>
              </a:lnSpc>
            </a:pPr>
            <a:r>
              <a:rPr lang="en-US" dirty="0"/>
              <a:t>Verification</a:t>
            </a:r>
          </a:p>
          <a:p>
            <a:pPr>
              <a:lnSpc>
                <a:spcPts val="4600"/>
              </a:lnSpc>
            </a:pPr>
            <a:r>
              <a:rPr lang="en-US" dirty="0"/>
              <a:t>Upcoming Features &amp; Deployments</a:t>
            </a:r>
          </a:p>
          <a:p>
            <a:pPr>
              <a:lnSpc>
                <a:spcPts val="4600"/>
              </a:lnSpc>
            </a:pPr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45743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0AE79-2995-4EA6-B676-58C5E2F3FB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7" y="2931664"/>
            <a:ext cx="5979379" cy="1002195"/>
          </a:xfrm>
        </p:spPr>
        <p:txBody>
          <a:bodyPr/>
          <a:lstStyle/>
          <a:p>
            <a:r>
              <a:rPr lang="en-US" dirty="0"/>
              <a:t>ActivitySim Overview</a:t>
            </a:r>
          </a:p>
        </p:txBody>
      </p:sp>
    </p:spTree>
    <p:extLst>
      <p:ext uri="{BB962C8B-B14F-4D97-AF65-F5344CB8AC3E}">
        <p14:creationId xmlns:p14="http://schemas.microsoft.com/office/powerpoint/2010/main" val="334330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ActivitySim Project Goals &amp;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4" y="2033455"/>
            <a:ext cx="3861106" cy="270001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Create an activity-based travel modeling platform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Unify best practices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Reduce development costs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Reduce maintenance costs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Collaborate</a:t>
            </a:r>
          </a:p>
          <a:p>
            <a:pPr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F77BA3-D986-488E-8886-CD54E9D842AA}"/>
              </a:ext>
            </a:extLst>
          </p:cNvPr>
          <p:cNvSpPr txBox="1">
            <a:spLocks/>
          </p:cNvSpPr>
          <p:nvPr/>
        </p:nvSpPr>
        <p:spPr>
          <a:xfrm>
            <a:off x="1011006" y="1483504"/>
            <a:ext cx="3595255" cy="70932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81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700" b="1" dirty="0">
                <a:solidFill>
                  <a:schemeClr val="tx2"/>
                </a:solidFill>
              </a:rPr>
              <a:t>Goals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BBC10F-43E1-4F66-B210-8B99BDDF3996}"/>
              </a:ext>
            </a:extLst>
          </p:cNvPr>
          <p:cNvSpPr txBox="1">
            <a:spLocks/>
          </p:cNvSpPr>
          <p:nvPr/>
        </p:nvSpPr>
        <p:spPr>
          <a:xfrm>
            <a:off x="5538711" y="2075690"/>
            <a:ext cx="3595254" cy="27000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/>
              <a:t>Open Source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User-friendly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Documented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Stable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Extensible / Flexible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Optimized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A38466-D05A-421E-B7AA-451ABD34742D}"/>
              </a:ext>
            </a:extLst>
          </p:cNvPr>
          <p:cNvSpPr txBox="1">
            <a:spLocks/>
          </p:cNvSpPr>
          <p:nvPr/>
        </p:nvSpPr>
        <p:spPr>
          <a:xfrm>
            <a:off x="5495144" y="1433263"/>
            <a:ext cx="3595255" cy="70932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81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700" b="1" dirty="0">
                <a:solidFill>
                  <a:schemeClr val="tx2"/>
                </a:solidFill>
              </a:rPr>
              <a:t>Principles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AEB82-FE37-4470-AD34-0B4CC44F5A6E}"/>
              </a:ext>
            </a:extLst>
          </p:cNvPr>
          <p:cNvSpPr/>
          <p:nvPr/>
        </p:nvSpPr>
        <p:spPr>
          <a:xfrm>
            <a:off x="2709631" y="5576716"/>
            <a:ext cx="3724738" cy="46166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http://www.activitysim.org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8131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D5F85-0B47-430F-BE2B-2A3E0561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Agency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5AAA-9686-42A1-B855-1DC2FCDF9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7" y="1333500"/>
            <a:ext cx="6596760" cy="4156473"/>
          </a:xfrm>
        </p:spPr>
        <p:txBody>
          <a:bodyPr/>
          <a:lstStyle/>
          <a:p>
            <a:r>
              <a:rPr lang="en-US" sz="2400" dirty="0"/>
              <a:t>Led by the Association of MPOs</a:t>
            </a:r>
          </a:p>
          <a:p>
            <a:r>
              <a:rPr lang="en-US" sz="2400" dirty="0"/>
              <a:t>All agencies participate in decision making and set annual development priorities</a:t>
            </a:r>
          </a:p>
          <a:p>
            <a:r>
              <a:rPr lang="en-US" sz="2400" dirty="0"/>
              <a:t>Pooled funding</a:t>
            </a:r>
          </a:p>
          <a:p>
            <a:r>
              <a:rPr lang="en-US" sz="2400" dirty="0"/>
              <a:t>New agencies are welcome</a:t>
            </a:r>
          </a:p>
          <a:p>
            <a:r>
              <a:rPr lang="en-US" sz="2400" dirty="0"/>
              <a:t>6 years of successful collaboration</a:t>
            </a:r>
          </a:p>
          <a:p>
            <a:endParaRPr lang="en-US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DD7FBB-0FCC-4BD3-915F-51E4E4699F84}"/>
              </a:ext>
            </a:extLst>
          </p:cNvPr>
          <p:cNvGrpSpPr/>
          <p:nvPr/>
        </p:nvGrpSpPr>
        <p:grpSpPr>
          <a:xfrm>
            <a:off x="1909063" y="3992880"/>
            <a:ext cx="5636733" cy="2131909"/>
            <a:chOff x="2915791" y="4486906"/>
            <a:chExt cx="4592449" cy="17369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0C6F9D-9807-449E-8798-D2801D092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5916"/>
            <a:stretch/>
          </p:blipFill>
          <p:spPr>
            <a:xfrm>
              <a:off x="2915791" y="4486906"/>
              <a:ext cx="4592449" cy="173694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0CA203-DE0D-45F8-B24F-A24B1517F1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4850" t="5137" r="1536" b="50992"/>
            <a:stretch/>
          </p:blipFill>
          <p:spPr>
            <a:xfrm>
              <a:off x="6531876" y="5400040"/>
              <a:ext cx="743578" cy="761999"/>
            </a:xfrm>
            <a:prstGeom prst="rect">
              <a:avLst/>
            </a:prstGeom>
          </p:spPr>
        </p:pic>
      </p:grpSp>
      <p:pic>
        <p:nvPicPr>
          <p:cNvPr id="8" name="Picture 47">
            <a:extLst>
              <a:ext uri="{FF2B5EF4-FFF2-40B4-BE49-F238E27FC236}">
                <a16:creationId xmlns:a16="http://schemas.microsoft.com/office/drawing/2014/main" id="{CB9E845B-B6D1-4431-908D-9A6481CF6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796" y="1262981"/>
            <a:ext cx="803547" cy="216601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02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44959-706C-450B-8B64-6316F6A9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2"/>
                </a:solidFill>
              </a:rPr>
              <a:t>ActivitySim</a:t>
            </a:r>
            <a:r>
              <a:rPr lang="en-US" dirty="0">
                <a:solidFill>
                  <a:schemeClr val="bg2"/>
                </a:solidFill>
              </a:rPr>
              <a:t>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E82A6-D910-4D4A-A044-AABC7C764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744" y="1407319"/>
            <a:ext cx="7367155" cy="4242368"/>
          </a:xfrm>
        </p:spPr>
        <p:txBody>
          <a:bodyPr/>
          <a:lstStyle/>
          <a:p>
            <a:pPr>
              <a:lnSpc>
                <a:spcPts val="3300"/>
              </a:lnSpc>
            </a:pPr>
            <a:r>
              <a:rPr lang="en-US" sz="2400" dirty="0"/>
              <a:t>Create agency partnership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Design based on an existing best practice model (MTC’s CT-RAMP)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Implement in Python using best software development practices and popular data science libraries (pandas, </a:t>
            </a:r>
            <a:r>
              <a:rPr lang="en-US" sz="2400" dirty="0" err="1"/>
              <a:t>numpy</a:t>
            </a:r>
            <a:r>
              <a:rPr lang="en-US" sz="2400" dirty="0"/>
              <a:t>)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Facilitate extensibility through modular design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Continuously integrate and test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Document comprehensively</a:t>
            </a:r>
          </a:p>
          <a:p>
            <a:pPr>
              <a:lnSpc>
                <a:spcPts val="3300"/>
              </a:lnSpc>
            </a:pPr>
            <a:r>
              <a:rPr lang="en-US" sz="2400" dirty="0"/>
              <a:t>Affiliated packages such as PopulationSim</a:t>
            </a:r>
          </a:p>
        </p:txBody>
      </p:sp>
    </p:spTree>
    <p:extLst>
      <p:ext uri="{BB962C8B-B14F-4D97-AF65-F5344CB8AC3E}">
        <p14:creationId xmlns:p14="http://schemas.microsoft.com/office/powerpoint/2010/main" val="114282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5162D-B5E8-497D-B428-059FD7F1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Activity-Based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22978-34F1-4D18-A7A8-7633029A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182" y="1466850"/>
            <a:ext cx="7646534" cy="477202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Predict demand for travel</a:t>
            </a:r>
          </a:p>
          <a:p>
            <a:pPr lvl="1"/>
            <a:r>
              <a:rPr lang="en-US" sz="2000" dirty="0"/>
              <a:t>Types and amounts of activities</a:t>
            </a:r>
          </a:p>
          <a:p>
            <a:pPr lvl="1"/>
            <a:r>
              <a:rPr lang="en-US" sz="2000" dirty="0"/>
              <a:t>Destinations</a:t>
            </a:r>
          </a:p>
          <a:p>
            <a:pPr lvl="1"/>
            <a:r>
              <a:rPr lang="en-US" sz="2000" dirty="0"/>
              <a:t>Travel modes</a:t>
            </a:r>
          </a:p>
          <a:p>
            <a:pPr lvl="1"/>
            <a:r>
              <a:rPr lang="en-US" sz="2000" dirty="0"/>
              <a:t>Timing</a:t>
            </a:r>
          </a:p>
          <a:p>
            <a:pPr lvl="1"/>
            <a:endParaRPr lang="en-US" sz="2000" dirty="0"/>
          </a:p>
          <a:p>
            <a:r>
              <a:rPr lang="en-US" sz="2400" dirty="0"/>
              <a:t>Inputs</a:t>
            </a:r>
          </a:p>
          <a:p>
            <a:pPr lvl="1"/>
            <a:r>
              <a:rPr lang="en-US" sz="2000" dirty="0"/>
              <a:t>Synthetic population</a:t>
            </a:r>
          </a:p>
          <a:p>
            <a:pPr lvl="1"/>
            <a:r>
              <a:rPr lang="en-US" sz="2000" dirty="0"/>
              <a:t>Employment and land use</a:t>
            </a:r>
          </a:p>
          <a:p>
            <a:pPr lvl="1"/>
            <a:r>
              <a:rPr lang="en-US" sz="2000" dirty="0"/>
              <a:t>Network performance (travel times, costs, transfers, etc.)</a:t>
            </a:r>
          </a:p>
          <a:p>
            <a:pPr lvl="1"/>
            <a:r>
              <a:rPr lang="en-US" sz="2000" dirty="0"/>
              <a:t>Behavioral assumptions</a:t>
            </a:r>
          </a:p>
          <a:p>
            <a:pPr lvl="1"/>
            <a:endParaRPr lang="en-US" sz="2000" dirty="0"/>
          </a:p>
          <a:p>
            <a:r>
              <a:rPr lang="en-US" sz="2400" dirty="0"/>
              <a:t>Mostly discrete choice model components</a:t>
            </a:r>
          </a:p>
          <a:p>
            <a:r>
              <a:rPr lang="en-US" sz="2400" dirty="0"/>
              <a:t>Disaggregate – individual persons and households</a:t>
            </a:r>
          </a:p>
          <a:p>
            <a:r>
              <a:rPr lang="en-US" sz="2400" dirty="0"/>
              <a:t>Use Monte Carlo simulation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DD3919-37E8-4EFF-8E72-98D9482867BE}"/>
              </a:ext>
            </a:extLst>
          </p:cNvPr>
          <p:cNvSpPr/>
          <p:nvPr/>
        </p:nvSpPr>
        <p:spPr>
          <a:xfrm>
            <a:off x="5657851" y="487790"/>
            <a:ext cx="3352800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Activitysim overview and getting started:</a:t>
            </a:r>
            <a:endParaRPr lang="en-US" sz="1400" dirty="0">
              <a:hlinkClick r:id="rId3"/>
            </a:endParaRPr>
          </a:p>
          <a:p>
            <a:r>
              <a:rPr lang="en-US" sz="1400" dirty="0">
                <a:hlinkClick r:id="rId4"/>
              </a:rPr>
              <a:t>https://activitysim.github.io/activitysim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1835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05C83-B726-4279-8B16-593652B44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Structure and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6D600-D560-4F6D-9BFD-6FF8B9E2D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6" y="1695449"/>
            <a:ext cx="3838574" cy="4524375"/>
          </a:xfrm>
        </p:spPr>
        <p:txBody>
          <a:bodyPr>
            <a:normAutofit/>
          </a:bodyPr>
          <a:lstStyle/>
          <a:p>
            <a:r>
              <a:rPr lang="en-US" sz="1800" dirty="0"/>
              <a:t>Accessibilities</a:t>
            </a:r>
          </a:p>
          <a:p>
            <a:r>
              <a:rPr lang="en-US" sz="1800" dirty="0"/>
              <a:t>Work and school location</a:t>
            </a:r>
          </a:p>
          <a:p>
            <a:r>
              <a:rPr lang="en-US" sz="1800" dirty="0"/>
              <a:t>Auto ownership and parking</a:t>
            </a:r>
          </a:p>
          <a:p>
            <a:r>
              <a:rPr lang="en-US" sz="1800" dirty="0"/>
              <a:t>Daily activity patterns (intra-HH)</a:t>
            </a:r>
          </a:p>
          <a:p>
            <a:r>
              <a:rPr lang="en-US" sz="1800" dirty="0"/>
              <a:t>Individual tours, joint tours, and stops by activity purpose</a:t>
            </a:r>
          </a:p>
          <a:p>
            <a:pPr lvl="1"/>
            <a:r>
              <a:rPr lang="en-US" sz="1800" dirty="0"/>
              <a:t>Frequency</a:t>
            </a:r>
          </a:p>
          <a:p>
            <a:pPr lvl="1"/>
            <a:r>
              <a:rPr lang="en-US" sz="1800" dirty="0"/>
              <a:t>Composition</a:t>
            </a:r>
          </a:p>
          <a:p>
            <a:pPr lvl="1"/>
            <a:r>
              <a:rPr lang="en-US" sz="1800" dirty="0"/>
              <a:t>Participation</a:t>
            </a:r>
          </a:p>
          <a:p>
            <a:pPr lvl="1"/>
            <a:r>
              <a:rPr lang="en-US" sz="1800" dirty="0"/>
              <a:t>Scheduling</a:t>
            </a:r>
          </a:p>
          <a:p>
            <a:r>
              <a:rPr lang="en-US" sz="1800" dirty="0"/>
              <a:t>Tour and trip destination choice</a:t>
            </a:r>
          </a:p>
          <a:p>
            <a:r>
              <a:rPr lang="en-US" sz="1800" dirty="0"/>
              <a:t>Tour and trip mode choice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2AE4EF-F644-42AC-9D20-AEB09D247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06" y="1471612"/>
            <a:ext cx="4451801" cy="46958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57279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A3F6-8BCB-49DF-868F-8A092261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Features of Initial Implementation (MTC)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FF1D1-D290-4825-8B56-37D47E546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550193"/>
            <a:ext cx="3858491" cy="4660105"/>
          </a:xfrm>
        </p:spPr>
        <p:txBody>
          <a:bodyPr>
            <a:normAutofit/>
          </a:bodyPr>
          <a:lstStyle/>
          <a:p>
            <a:r>
              <a:rPr lang="en-US" sz="2000" dirty="0"/>
              <a:t>Detailed activity purposes</a:t>
            </a:r>
          </a:p>
          <a:p>
            <a:pPr lvl="1"/>
            <a:r>
              <a:rPr lang="en-US" sz="1600" dirty="0"/>
              <a:t>Work</a:t>
            </a:r>
          </a:p>
          <a:p>
            <a:pPr lvl="1"/>
            <a:r>
              <a:rPr lang="en-US" sz="1600" dirty="0"/>
              <a:t>School (grade, high, university)</a:t>
            </a:r>
          </a:p>
          <a:p>
            <a:pPr lvl="1"/>
            <a:r>
              <a:rPr lang="en-US" sz="1600" dirty="0"/>
              <a:t>Shopping</a:t>
            </a:r>
          </a:p>
          <a:p>
            <a:pPr lvl="1"/>
            <a:r>
              <a:rPr lang="en-US" sz="1600" dirty="0"/>
              <a:t>Social / recreational</a:t>
            </a:r>
          </a:p>
          <a:p>
            <a:pPr lvl="1"/>
            <a:r>
              <a:rPr lang="en-US" sz="1600" dirty="0"/>
              <a:t>Escorting</a:t>
            </a:r>
          </a:p>
          <a:p>
            <a:pPr lvl="1"/>
            <a:r>
              <a:rPr lang="en-US" sz="1600" dirty="0"/>
              <a:t>Eat out</a:t>
            </a:r>
          </a:p>
          <a:p>
            <a:pPr lvl="1"/>
            <a:r>
              <a:rPr lang="en-US" sz="1600" dirty="0"/>
              <a:t>Other maintenance</a:t>
            </a:r>
          </a:p>
          <a:p>
            <a:pPr lvl="1"/>
            <a:r>
              <a:rPr lang="en-US" sz="1600" dirty="0"/>
              <a:t>Other discretionary</a:t>
            </a:r>
          </a:p>
          <a:p>
            <a:pPr lvl="1"/>
            <a:endParaRPr lang="en-US" sz="1600" dirty="0"/>
          </a:p>
          <a:p>
            <a:r>
              <a:rPr lang="en-US" sz="2000" dirty="0"/>
              <a:t>Temporal resolution</a:t>
            </a:r>
          </a:p>
          <a:p>
            <a:pPr lvl="1"/>
            <a:r>
              <a:rPr lang="en-US" sz="1600" dirty="0"/>
              <a:t>1 hour</a:t>
            </a:r>
          </a:p>
          <a:p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1A498A3-DB5A-43A1-8BDD-82D09B180D97}"/>
              </a:ext>
            </a:extLst>
          </p:cNvPr>
          <p:cNvSpPr txBox="1">
            <a:spLocks/>
          </p:cNvSpPr>
          <p:nvPr/>
        </p:nvSpPr>
        <p:spPr>
          <a:xfrm>
            <a:off x="4639732" y="1550194"/>
            <a:ext cx="4547747" cy="466010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Modes</a:t>
            </a:r>
          </a:p>
          <a:p>
            <a:pPr lvl="1"/>
            <a:r>
              <a:rPr lang="en-US" sz="1600" dirty="0"/>
              <a:t>SOV (free, pay)</a:t>
            </a:r>
          </a:p>
          <a:p>
            <a:pPr lvl="1"/>
            <a:r>
              <a:rPr lang="en-US" sz="1600" dirty="0"/>
              <a:t>HOV2 (free, pay)</a:t>
            </a:r>
          </a:p>
          <a:p>
            <a:pPr lvl="1"/>
            <a:r>
              <a:rPr lang="en-US" sz="1600" dirty="0"/>
              <a:t>HOV3+ (free, pay)</a:t>
            </a:r>
          </a:p>
          <a:p>
            <a:pPr lvl="1"/>
            <a:r>
              <a:rPr lang="en-US" sz="1600" dirty="0"/>
              <a:t>Walk</a:t>
            </a:r>
          </a:p>
          <a:p>
            <a:pPr lvl="1"/>
            <a:r>
              <a:rPr lang="en-US" sz="1600" dirty="0"/>
              <a:t>Bike</a:t>
            </a:r>
          </a:p>
          <a:p>
            <a:pPr lvl="1"/>
            <a:r>
              <a:rPr lang="en-US" sz="1600" dirty="0"/>
              <a:t>Local Bus (walk / drive access)</a:t>
            </a:r>
          </a:p>
          <a:p>
            <a:pPr lvl="1"/>
            <a:r>
              <a:rPr lang="en-US" sz="1600" dirty="0"/>
              <a:t>Light-Rail (walk / drive access)</a:t>
            </a:r>
          </a:p>
          <a:p>
            <a:pPr lvl="1"/>
            <a:r>
              <a:rPr lang="en-US" sz="1600" dirty="0"/>
              <a:t>Express Bus (walk / drive access)</a:t>
            </a:r>
          </a:p>
          <a:p>
            <a:pPr lvl="1"/>
            <a:r>
              <a:rPr lang="en-US" sz="1600" dirty="0"/>
              <a:t>Bus Rapid Transit (walk / drive access)</a:t>
            </a:r>
          </a:p>
          <a:p>
            <a:pPr lvl="1"/>
            <a:r>
              <a:rPr lang="en-US" sz="1600" dirty="0"/>
              <a:t>Heavy Rail (walk / drive access)</a:t>
            </a:r>
          </a:p>
          <a:p>
            <a:pPr lvl="1"/>
            <a:endParaRPr lang="en-US" sz="1600" dirty="0"/>
          </a:p>
          <a:p>
            <a:r>
              <a:rPr lang="en-US" sz="2000" dirty="0"/>
              <a:t>Spatial resolution</a:t>
            </a:r>
          </a:p>
          <a:p>
            <a:pPr lvl="1"/>
            <a:r>
              <a:rPr lang="en-US" sz="1600" dirty="0"/>
              <a:t>TAZs</a:t>
            </a:r>
          </a:p>
          <a:p>
            <a:pPr lvl="1"/>
            <a:r>
              <a:rPr lang="en-US" sz="1600" dirty="0"/>
              <a:t>MAZs (in development)</a:t>
            </a:r>
          </a:p>
        </p:txBody>
      </p:sp>
    </p:spTree>
    <p:extLst>
      <p:ext uri="{BB962C8B-B14F-4D97-AF65-F5344CB8AC3E}">
        <p14:creationId xmlns:p14="http://schemas.microsoft.com/office/powerpoint/2010/main" val="181620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A3F6-8BCB-49DF-868F-8A092261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Features of Platform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1779D7-A08B-4019-A143-DA44DE544F4B}"/>
              </a:ext>
            </a:extLst>
          </p:cNvPr>
          <p:cNvSpPr txBox="1">
            <a:spLocks/>
          </p:cNvSpPr>
          <p:nvPr/>
        </p:nvSpPr>
        <p:spPr>
          <a:xfrm>
            <a:off x="801553" y="1312069"/>
            <a:ext cx="8094133" cy="4564856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Utilities</a:t>
            </a:r>
          </a:p>
          <a:p>
            <a:pPr lvl="1"/>
            <a:r>
              <a:rPr lang="en-US" sz="1700" dirty="0"/>
              <a:t>Expressed as user configurable Python / pandas / numpy expressions</a:t>
            </a:r>
          </a:p>
          <a:p>
            <a:pPr lvl="1"/>
            <a:endParaRPr lang="en-US" sz="1700" dirty="0"/>
          </a:p>
          <a:p>
            <a:r>
              <a:rPr lang="en-US" sz="2200" dirty="0"/>
              <a:t>Multiprocessing</a:t>
            </a:r>
          </a:p>
          <a:p>
            <a:pPr lvl="1"/>
            <a:r>
              <a:rPr lang="en-US" sz="1700" dirty="0"/>
              <a:t>Configuration flexibility to run the processing of households in parallel</a:t>
            </a:r>
          </a:p>
          <a:p>
            <a:pPr lvl="1"/>
            <a:endParaRPr lang="en-US" sz="1700" dirty="0"/>
          </a:p>
          <a:p>
            <a:r>
              <a:rPr lang="en-US" sz="2200" dirty="0"/>
              <a:t>Pipelining</a:t>
            </a:r>
          </a:p>
          <a:p>
            <a:pPr lvl="1"/>
            <a:r>
              <a:rPr lang="en-US" sz="1700" dirty="0"/>
              <a:t>Model can be started / stopped at any point (with stable random numbers)</a:t>
            </a:r>
          </a:p>
          <a:p>
            <a:pPr lvl="1"/>
            <a:endParaRPr lang="en-US" sz="1800" dirty="0"/>
          </a:p>
          <a:p>
            <a:r>
              <a:rPr lang="en-US" sz="2200" dirty="0"/>
              <a:t>Tracing and logging</a:t>
            </a:r>
          </a:p>
          <a:p>
            <a:pPr lvl="1"/>
            <a:r>
              <a:rPr lang="en-US" sz="1700" dirty="0"/>
              <a:t>All calculations traced to CSVs for tagged households and ODs</a:t>
            </a:r>
          </a:p>
          <a:p>
            <a:pPr lvl="1"/>
            <a:endParaRPr lang="en-US" sz="1800" dirty="0"/>
          </a:p>
          <a:p>
            <a:r>
              <a:rPr lang="en-US" sz="2200" dirty="0"/>
              <a:t>Shadow pricing</a:t>
            </a:r>
          </a:p>
          <a:p>
            <a:pPr lvl="1"/>
            <a:r>
              <a:rPr lang="en-US" sz="1700" dirty="0"/>
              <a:t>Iterative adjustment of work/school location choices to better match target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DC112D-9591-474F-B4DF-58800EA94ECF}"/>
              </a:ext>
            </a:extLst>
          </p:cNvPr>
          <p:cNvSpPr/>
          <p:nvPr/>
        </p:nvSpPr>
        <p:spPr>
          <a:xfrm>
            <a:off x="4848619" y="488888"/>
            <a:ext cx="3953572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Activitysim core components:</a:t>
            </a:r>
            <a:endParaRPr lang="en-US" sz="1400" dirty="0">
              <a:hlinkClick r:id="rId3"/>
            </a:endParaRPr>
          </a:p>
          <a:p>
            <a:r>
              <a:rPr lang="en-US" sz="1400" dirty="0">
                <a:hlinkClick r:id="rId4"/>
              </a:rPr>
              <a:t>https://activitysim.github.io/activitysim/core.html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41352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ACDE3-FD0D-4391-ACC0-6CDEF444A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Data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36301-CDEC-4B0F-A9BF-89DE6D74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629" y="1540669"/>
            <a:ext cx="8311496" cy="32635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Works with open data formats</a:t>
            </a:r>
          </a:p>
          <a:p>
            <a:endParaRPr lang="en-US" dirty="0"/>
          </a:p>
          <a:p>
            <a:r>
              <a:rPr lang="en-US" dirty="0"/>
              <a:t>Table Data in CSV or binary HDF5 format</a:t>
            </a:r>
          </a:p>
          <a:p>
            <a:pPr lvl="1"/>
            <a:r>
              <a:rPr lang="en-US" dirty="0"/>
              <a:t>Zone data (households, employment by type, parking costs, etc.)</a:t>
            </a:r>
          </a:p>
          <a:p>
            <a:pPr lvl="1"/>
            <a:r>
              <a:rPr lang="en-US" dirty="0"/>
              <a:t>Synthetic households</a:t>
            </a:r>
          </a:p>
          <a:p>
            <a:pPr lvl="1"/>
            <a:r>
              <a:rPr lang="en-US" dirty="0"/>
              <a:t>Synthetic persons</a:t>
            </a:r>
          </a:p>
          <a:p>
            <a:pPr lvl="1"/>
            <a:endParaRPr lang="en-US" dirty="0"/>
          </a:p>
          <a:p>
            <a:r>
              <a:rPr lang="en-US" dirty="0"/>
              <a:t>Network LOS skims in open matrix (OMX) format</a:t>
            </a:r>
          </a:p>
          <a:p>
            <a:pPr lvl="1"/>
            <a:r>
              <a:rPr lang="en-US" dirty="0"/>
              <a:t>By mode and time-of-day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5C2FFB-8DD8-4E10-8364-21DD0C1FA61E}"/>
              </a:ext>
            </a:extLst>
          </p:cNvPr>
          <p:cNvSpPr/>
          <p:nvPr/>
        </p:nvSpPr>
        <p:spPr>
          <a:xfrm>
            <a:off x="1201208" y="5109476"/>
            <a:ext cx="3438524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https://github.com/osPlanning/omx</a:t>
            </a:r>
            <a:endParaRPr lang="en-US" sz="1400" dirty="0"/>
          </a:p>
          <a:p>
            <a:r>
              <a:rPr lang="en-US" sz="1400" dirty="0">
                <a:hlinkClick r:id="rId4"/>
              </a:rPr>
              <a:t>https://www.hdfgroup.org/solutions/hdf5/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0322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BC8CF-DC0E-46C7-97B2-03128E189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Implementation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392F2-E1DB-4A60-9E94-7EFF31A1E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1407319"/>
            <a:ext cx="7844790" cy="466963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Runs under Windows, Linux, or Mac</a:t>
            </a:r>
          </a:p>
          <a:p>
            <a:endParaRPr lang="en-US" dirty="0"/>
          </a:p>
          <a:p>
            <a:r>
              <a:rPr lang="en-US" dirty="0"/>
              <a:t>Size of problem drives requirements</a:t>
            </a:r>
          </a:p>
          <a:p>
            <a:pPr lvl="1"/>
            <a:r>
              <a:rPr lang="en-US" dirty="0"/>
              <a:t>Population</a:t>
            </a:r>
          </a:p>
          <a:p>
            <a:pPr lvl="1"/>
            <a:r>
              <a:rPr lang="en-US" dirty="0"/>
              <a:t>Number of zones, number of skims</a:t>
            </a:r>
          </a:p>
          <a:p>
            <a:pPr lvl="1"/>
            <a:endParaRPr lang="en-US" dirty="0"/>
          </a:p>
          <a:p>
            <a:r>
              <a:rPr lang="en-US" dirty="0"/>
              <a:t>Processes everything in RAM</a:t>
            </a:r>
          </a:p>
          <a:p>
            <a:pPr lvl="1"/>
            <a:r>
              <a:rPr lang="en-US" dirty="0"/>
              <a:t>Makes use of chunking to process the population in manageable chunks of in-memory data</a:t>
            </a:r>
          </a:p>
          <a:p>
            <a:pPr lvl="1"/>
            <a:endParaRPr lang="en-US" dirty="0"/>
          </a:p>
          <a:p>
            <a:r>
              <a:rPr lang="en-US" dirty="0"/>
              <a:t>Is parallelized so more resources means faster runtimes</a:t>
            </a:r>
          </a:p>
          <a:p>
            <a:pPr lvl="1"/>
            <a:r>
              <a:rPr lang="en-US" dirty="0"/>
              <a:t>More cores</a:t>
            </a:r>
          </a:p>
          <a:p>
            <a:pPr lvl="1"/>
            <a:r>
              <a:rPr lang="en-US" dirty="0"/>
              <a:t>More memory</a:t>
            </a:r>
          </a:p>
        </p:txBody>
      </p:sp>
    </p:spTree>
    <p:extLst>
      <p:ext uri="{BB962C8B-B14F-4D97-AF65-F5344CB8AC3E}">
        <p14:creationId xmlns:p14="http://schemas.microsoft.com/office/powerpoint/2010/main" val="248013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9A272-28B4-4903-93FC-A242DD92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Current Runtime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3C15-675F-4DF3-A1ED-39C5AA79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209" y="1362074"/>
            <a:ext cx="8094132" cy="47720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Full scale example </a:t>
            </a:r>
          </a:p>
          <a:p>
            <a:pPr lvl="1"/>
            <a:r>
              <a:rPr lang="en-US" dirty="0"/>
              <a:t>7.5 million people, 1450 zones, 825 network skims</a:t>
            </a:r>
          </a:p>
          <a:p>
            <a:pPr lvl="1"/>
            <a:r>
              <a:rPr lang="en-US" dirty="0"/>
              <a:t>Process chunks of households in parallel using Python’s multiprocessing library</a:t>
            </a:r>
          </a:p>
          <a:p>
            <a:pPr lvl="1"/>
            <a:endParaRPr lang="en-US" dirty="0"/>
          </a:p>
          <a:p>
            <a:r>
              <a:rPr lang="en-US" dirty="0"/>
              <a:t>Windows Server</a:t>
            </a:r>
          </a:p>
          <a:p>
            <a:pPr lvl="1"/>
            <a:r>
              <a:rPr lang="en-US" dirty="0"/>
              <a:t>Intel Xeon E5 2.6GHz 28 core 224GB RAM</a:t>
            </a:r>
          </a:p>
          <a:p>
            <a:pPr lvl="1"/>
            <a:r>
              <a:rPr lang="en-US" dirty="0"/>
              <a:t>Single process setup runs in 24 hours (100% sample)</a:t>
            </a:r>
          </a:p>
          <a:p>
            <a:pPr lvl="1"/>
            <a:r>
              <a:rPr lang="en-US" dirty="0"/>
              <a:t>24 multiprocess setup runs in 2 hours 45 minutes (100% sample)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Cloud</a:t>
            </a:r>
          </a:p>
          <a:p>
            <a:pPr lvl="1"/>
            <a:r>
              <a:rPr lang="en-US" dirty="0"/>
              <a:t>Linux 124 </a:t>
            </a:r>
            <a:r>
              <a:rPr lang="en-US" dirty="0" err="1"/>
              <a:t>multiprocess</a:t>
            </a:r>
            <a:r>
              <a:rPr lang="en-US" dirty="0"/>
              <a:t> setup</a:t>
            </a:r>
          </a:p>
          <a:p>
            <a:pPr lvl="1"/>
            <a:r>
              <a:rPr lang="en-US" dirty="0"/>
              <a:t>Runs in 51 minutes and cost $16 (100% sample)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72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0AE79-2995-4EA6-B676-58C5E2F3FB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7" y="2931664"/>
            <a:ext cx="5979379" cy="1002195"/>
          </a:xfrm>
        </p:spPr>
        <p:txBody>
          <a:bodyPr/>
          <a:lstStyle/>
          <a:p>
            <a:r>
              <a:rPr lang="en-US" dirty="0"/>
              <a:t>Getting Started with ActivitySim</a:t>
            </a:r>
          </a:p>
        </p:txBody>
      </p:sp>
    </p:spTree>
    <p:extLst>
      <p:ext uri="{BB962C8B-B14F-4D97-AF65-F5344CB8AC3E}">
        <p14:creationId xmlns:p14="http://schemas.microsoft.com/office/powerpoint/2010/main" val="1667705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60B21-24F1-4D7C-B7AC-D4A662D94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Installing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BFAC10-A18C-4841-9BC9-12C03E097252}"/>
              </a:ext>
            </a:extLst>
          </p:cNvPr>
          <p:cNvSpPr txBox="1">
            <a:spLocks/>
          </p:cNvSpPr>
          <p:nvPr/>
        </p:nvSpPr>
        <p:spPr>
          <a:xfrm>
            <a:off x="592666" y="1445418"/>
            <a:ext cx="6722534" cy="119300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Get and install Anaconda 64bit Python 2 or 3</a:t>
            </a:r>
          </a:p>
          <a:p>
            <a:pPr lvl="1"/>
            <a:r>
              <a:rPr lang="en-US" sz="2000" dirty="0"/>
              <a:t>Pre-built collection of performant Python libraries (and underlying C/C++)</a:t>
            </a:r>
          </a:p>
          <a:p>
            <a:pPr lvl="1"/>
            <a:endParaRPr lang="en-US" sz="2000" dirty="0"/>
          </a:p>
        </p:txBody>
      </p:sp>
      <p:pic>
        <p:nvPicPr>
          <p:cNvPr id="7" name="Picture 2" descr="Anaconda Logo.png">
            <a:extLst>
              <a:ext uri="{FF2B5EF4-FFF2-40B4-BE49-F238E27FC236}">
                <a16:creationId xmlns:a16="http://schemas.microsoft.com/office/drawing/2014/main" id="{EE9C9B50-B388-424E-8CA9-4C7E4A2A9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387" y="1497603"/>
            <a:ext cx="1150525" cy="57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B36D2B-8D4D-4A79-828C-63439E077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974" y="2728916"/>
            <a:ext cx="4202758" cy="298131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9365A1-CD03-40C7-A60D-D3F902E0EE1B}"/>
              </a:ext>
            </a:extLst>
          </p:cNvPr>
          <p:cNvSpPr txBox="1">
            <a:spLocks/>
          </p:cNvSpPr>
          <p:nvPr/>
        </p:nvSpPr>
        <p:spPr>
          <a:xfrm>
            <a:off x="592666" y="2352675"/>
            <a:ext cx="4333649" cy="395485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000" dirty="0"/>
          </a:p>
          <a:p>
            <a:r>
              <a:rPr lang="en-US" sz="2400" dirty="0"/>
              <a:t>Get and install other libraries</a:t>
            </a:r>
          </a:p>
          <a:p>
            <a:pPr lvl="1"/>
            <a:r>
              <a:rPr lang="en-US" sz="2000" dirty="0"/>
              <a:t>using </a:t>
            </a:r>
            <a:r>
              <a:rPr lang="en-US" sz="2000" dirty="0" err="1"/>
              <a:t>conda</a:t>
            </a:r>
            <a:r>
              <a:rPr lang="en-US" sz="2000" dirty="0"/>
              <a:t> to ensure compatibility and performance</a:t>
            </a:r>
          </a:p>
          <a:p>
            <a:pPr lvl="1"/>
            <a:endParaRPr lang="en-US" sz="2000" dirty="0"/>
          </a:p>
          <a:p>
            <a:r>
              <a:rPr lang="en-US" sz="2400" dirty="0"/>
              <a:t>Get and install </a:t>
            </a:r>
            <a:r>
              <a:rPr lang="en-US" sz="2400" dirty="0" err="1"/>
              <a:t>ActivitySim</a:t>
            </a:r>
            <a:endParaRPr lang="en-US" sz="2400" dirty="0"/>
          </a:p>
          <a:p>
            <a:pPr lvl="1"/>
            <a:r>
              <a:rPr lang="en-US" sz="2000" dirty="0"/>
              <a:t>using pip to download the package from the Python Package Index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DE3842-6861-46AD-B9BD-608F0BD8486B}"/>
              </a:ext>
            </a:extLst>
          </p:cNvPr>
          <p:cNvSpPr/>
          <p:nvPr/>
        </p:nvSpPr>
        <p:spPr>
          <a:xfrm>
            <a:off x="954664" y="5710235"/>
            <a:ext cx="464603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Activitysim getting started guide:</a:t>
            </a:r>
            <a:endParaRPr lang="en-US" sz="1400" dirty="0">
              <a:hlinkClick r:id="rId5"/>
            </a:endParaRPr>
          </a:p>
          <a:p>
            <a:r>
              <a:rPr lang="en-US" sz="1400" dirty="0">
                <a:hlinkClick r:id="rId6"/>
              </a:rPr>
              <a:t>https://activitysim.github.io/activitysim/gettingstarted.html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3615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Configuring and Running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791E4-1DF1-4AB1-B3CF-8BFE2D87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12" y="2691551"/>
            <a:ext cx="2762251" cy="1285875"/>
          </a:xfrm>
        </p:spPr>
        <p:txBody>
          <a:bodyPr>
            <a:normAutofit/>
          </a:bodyPr>
          <a:lstStyle/>
          <a:p>
            <a:r>
              <a:rPr lang="en-US" sz="2800" dirty="0"/>
              <a:t>Folder and File Setup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EC9931-1E25-44D4-892A-A785743B37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19"/>
          <a:stretch/>
        </p:blipFill>
        <p:spPr>
          <a:xfrm>
            <a:off x="3114863" y="1277725"/>
            <a:ext cx="5571936" cy="242173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C8682F-2F56-4E93-B627-E30C6995C1E8}"/>
              </a:ext>
            </a:extLst>
          </p:cNvPr>
          <p:cNvSpPr txBox="1">
            <a:spLocks/>
          </p:cNvSpPr>
          <p:nvPr/>
        </p:nvSpPr>
        <p:spPr>
          <a:xfrm>
            <a:off x="571500" y="3867150"/>
            <a:ext cx="8001000" cy="171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Configs: settings, expressions files, etc.</a:t>
            </a:r>
          </a:p>
          <a:p>
            <a:pPr lvl="1"/>
            <a:r>
              <a:rPr lang="en-US" sz="2000" dirty="0"/>
              <a:t>Data: input data - land use, synthetic population, and skims</a:t>
            </a:r>
          </a:p>
          <a:p>
            <a:pPr lvl="1"/>
            <a:r>
              <a:rPr lang="en-US" sz="2000" dirty="0"/>
              <a:t>Output: outputs folder</a:t>
            </a:r>
          </a:p>
          <a:p>
            <a:pPr lvl="1"/>
            <a:r>
              <a:rPr lang="en-US" sz="2000" dirty="0"/>
              <a:t>simulation.py: main script to run the model (next slide)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1D4CDE-434D-4B97-88BC-CAE1B9E0B7F7}"/>
              </a:ext>
            </a:extLst>
          </p:cNvPr>
          <p:cNvSpPr/>
          <p:nvPr/>
        </p:nvSpPr>
        <p:spPr>
          <a:xfrm>
            <a:off x="1402339" y="5580275"/>
            <a:ext cx="508418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Activitysim example model:</a:t>
            </a:r>
            <a:endParaRPr lang="en-US" sz="1400" dirty="0">
              <a:hlinkClick r:id="rId4"/>
            </a:endParaRPr>
          </a:p>
          <a:p>
            <a:r>
              <a:rPr lang="en-US" sz="1400" dirty="0">
                <a:hlinkClick r:id="rId5"/>
              </a:rPr>
              <a:t>https://github.com/ActivitySim/activitysim/tree/master/example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6011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Configuring and Running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791E4-1DF1-4AB1-B3CF-8BFE2D87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35" y="1485900"/>
            <a:ext cx="3433390" cy="4895850"/>
          </a:xfrm>
        </p:spPr>
        <p:txBody>
          <a:bodyPr>
            <a:normAutofit/>
          </a:bodyPr>
          <a:lstStyle/>
          <a:p>
            <a:r>
              <a:rPr lang="en-US" dirty="0"/>
              <a:t>simulation.py</a:t>
            </a:r>
          </a:p>
          <a:p>
            <a:pPr lvl="1"/>
            <a:r>
              <a:rPr lang="en-US" sz="2000" dirty="0"/>
              <a:t>Reads </a:t>
            </a:r>
            <a:r>
              <a:rPr lang="en-US" sz="2000" dirty="0" err="1"/>
              <a:t>settings.yaml</a:t>
            </a:r>
            <a:r>
              <a:rPr lang="en-US" sz="2000" dirty="0"/>
              <a:t> config file (next slide)</a:t>
            </a:r>
          </a:p>
          <a:p>
            <a:pPr lvl="1"/>
            <a:r>
              <a:rPr lang="en-US" sz="2000" dirty="0"/>
              <a:t>Runs model steps defined in </a:t>
            </a:r>
            <a:r>
              <a:rPr lang="en-US" sz="2000" dirty="0" err="1"/>
              <a:t>yaml</a:t>
            </a:r>
            <a:endParaRPr lang="en-US" sz="2000" dirty="0"/>
          </a:p>
          <a:p>
            <a:pPr lvl="1"/>
            <a:r>
              <a:rPr lang="en-US" sz="2000" dirty="0"/>
              <a:t>Can restart model run at </a:t>
            </a:r>
            <a:r>
              <a:rPr lang="en-US" sz="2000" dirty="0" err="1"/>
              <a:t>resume_after</a:t>
            </a:r>
            <a:r>
              <a:rPr lang="en-US" sz="2000" dirty="0"/>
              <a:t> model step</a:t>
            </a:r>
          </a:p>
          <a:p>
            <a:pPr lvl="1"/>
            <a:r>
              <a:rPr lang="en-US" sz="2000" dirty="0"/>
              <a:t>Run from the command line</a:t>
            </a:r>
          </a:p>
          <a:p>
            <a:pPr lvl="1"/>
            <a:r>
              <a:rPr lang="en-US" sz="2000" dirty="0"/>
              <a:t>Specify config, data, and output directories for the scenario on the command 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35A70B-52A4-40D1-9E91-23390BACE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1785688"/>
            <a:ext cx="5126908" cy="328662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B9AE44B-A005-4734-A1AB-DAF63A34F281}"/>
              </a:ext>
            </a:extLst>
          </p:cNvPr>
          <p:cNvCxnSpPr>
            <a:cxnSpLocks/>
          </p:cNvCxnSpPr>
          <p:nvPr/>
        </p:nvCxnSpPr>
        <p:spPr>
          <a:xfrm>
            <a:off x="2905125" y="4379619"/>
            <a:ext cx="1314450" cy="4828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5C1B81-348F-4201-A23A-64AAC77A8280}"/>
              </a:ext>
            </a:extLst>
          </p:cNvPr>
          <p:cNvCxnSpPr>
            <a:cxnSpLocks/>
          </p:cNvCxnSpPr>
          <p:nvPr/>
        </p:nvCxnSpPr>
        <p:spPr>
          <a:xfrm>
            <a:off x="3562350" y="2860379"/>
            <a:ext cx="857250" cy="13094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CFF5A2-0803-4D40-90BA-303C213CDC06}"/>
              </a:ext>
            </a:extLst>
          </p:cNvPr>
          <p:cNvCxnSpPr>
            <a:cxnSpLocks/>
          </p:cNvCxnSpPr>
          <p:nvPr/>
        </p:nvCxnSpPr>
        <p:spPr>
          <a:xfrm flipV="1">
            <a:off x="3781424" y="2319838"/>
            <a:ext cx="638176" cy="614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6CA04-6A7D-451D-9DF1-9C88965A73B3}"/>
              </a:ext>
            </a:extLst>
          </p:cNvPr>
          <p:cNvCxnSpPr>
            <a:cxnSpLocks/>
          </p:cNvCxnSpPr>
          <p:nvPr/>
        </p:nvCxnSpPr>
        <p:spPr>
          <a:xfrm flipV="1">
            <a:off x="3267075" y="3727158"/>
            <a:ext cx="1152525" cy="1590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44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Configuring and Running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791E4-1DF1-4AB1-B3CF-8BFE2D877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70" y="1400176"/>
            <a:ext cx="3314329" cy="4962524"/>
          </a:xfrm>
        </p:spPr>
        <p:txBody>
          <a:bodyPr>
            <a:normAutofit/>
          </a:bodyPr>
          <a:lstStyle/>
          <a:p>
            <a:r>
              <a:rPr lang="en-US" sz="2800" dirty="0" err="1"/>
              <a:t>settings.yaml</a:t>
            </a:r>
            <a:endParaRPr lang="en-US" sz="2800" dirty="0"/>
          </a:p>
          <a:p>
            <a:pPr lvl="1"/>
            <a:r>
              <a:rPr lang="en-US" sz="1800" dirty="0"/>
              <a:t>Input table data: zones, HHs, persons, etc.</a:t>
            </a:r>
          </a:p>
          <a:p>
            <a:pPr lvl="1"/>
            <a:r>
              <a:rPr lang="en-US" sz="1800" dirty="0"/>
              <a:t>Skims OMX file</a:t>
            </a:r>
          </a:p>
          <a:p>
            <a:pPr lvl="1"/>
            <a:r>
              <a:rPr lang="en-US" sz="1800" dirty="0"/>
              <a:t>HH sample size (or list of HH IDs to run)</a:t>
            </a:r>
          </a:p>
          <a:p>
            <a:pPr lvl="1"/>
            <a:r>
              <a:rPr lang="en-US" sz="1800" dirty="0"/>
              <a:t>Chunking size for memory usage</a:t>
            </a:r>
          </a:p>
          <a:p>
            <a:pPr lvl="1"/>
            <a:r>
              <a:rPr lang="en-US" sz="1800" dirty="0"/>
              <a:t>Trace HH or OD </a:t>
            </a:r>
          </a:p>
          <a:p>
            <a:pPr lvl="1"/>
            <a:r>
              <a:rPr lang="en-US" sz="1800" dirty="0"/>
              <a:t>Models to run</a:t>
            </a:r>
          </a:p>
          <a:p>
            <a:pPr lvl="1"/>
            <a:r>
              <a:rPr lang="en-US" sz="1800" dirty="0"/>
              <a:t>Resume at model option</a:t>
            </a:r>
          </a:p>
          <a:p>
            <a:pPr lvl="1"/>
            <a:r>
              <a:rPr lang="en-US" sz="1800" dirty="0"/>
              <a:t>Pipeline tables to output at the end </a:t>
            </a:r>
          </a:p>
          <a:p>
            <a:pPr lvl="1"/>
            <a:r>
              <a:rPr lang="en-US" sz="1800" dirty="0"/>
              <a:t>And other settings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6A4130-34DF-41CE-9301-47A3F6E45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462" y="1146015"/>
            <a:ext cx="4977279" cy="50768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384A26E-8F3E-49B8-84D9-FD6150C4A74D}"/>
              </a:ext>
            </a:extLst>
          </p:cNvPr>
          <p:cNvCxnSpPr>
            <a:cxnSpLocks/>
          </p:cNvCxnSpPr>
          <p:nvPr/>
        </p:nvCxnSpPr>
        <p:spPr>
          <a:xfrm flipV="1">
            <a:off x="3590925" y="1590676"/>
            <a:ext cx="476250" cy="371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E9827A-ACD6-49A6-9A47-F81C3E94CE87}"/>
              </a:ext>
            </a:extLst>
          </p:cNvPr>
          <p:cNvCxnSpPr>
            <a:cxnSpLocks/>
          </p:cNvCxnSpPr>
          <p:nvPr/>
        </p:nvCxnSpPr>
        <p:spPr>
          <a:xfrm flipV="1">
            <a:off x="3019425" y="1832062"/>
            <a:ext cx="1070006" cy="871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B1A0BAD-2060-4592-989D-FE732AF344C5}"/>
              </a:ext>
            </a:extLst>
          </p:cNvPr>
          <p:cNvCxnSpPr>
            <a:cxnSpLocks/>
          </p:cNvCxnSpPr>
          <p:nvPr/>
        </p:nvCxnSpPr>
        <p:spPr>
          <a:xfrm flipV="1">
            <a:off x="3543300" y="2064688"/>
            <a:ext cx="546131" cy="7688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0FD8F5D-2591-40DE-ABB1-ECA9537642EE}"/>
              </a:ext>
            </a:extLst>
          </p:cNvPr>
          <p:cNvCxnSpPr>
            <a:cxnSpLocks/>
          </p:cNvCxnSpPr>
          <p:nvPr/>
        </p:nvCxnSpPr>
        <p:spPr>
          <a:xfrm flipV="1">
            <a:off x="3135281" y="2449108"/>
            <a:ext cx="931894" cy="12557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212776-89D3-4465-A43D-4D8AD2E594EE}"/>
              </a:ext>
            </a:extLst>
          </p:cNvPr>
          <p:cNvCxnSpPr>
            <a:cxnSpLocks/>
          </p:cNvCxnSpPr>
          <p:nvPr/>
        </p:nvCxnSpPr>
        <p:spPr>
          <a:xfrm flipV="1">
            <a:off x="3019425" y="2998338"/>
            <a:ext cx="1047750" cy="12402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C0D9BA8-3CB0-4563-9F95-984E0368AD6E}"/>
              </a:ext>
            </a:extLst>
          </p:cNvPr>
          <p:cNvCxnSpPr>
            <a:cxnSpLocks/>
          </p:cNvCxnSpPr>
          <p:nvPr/>
        </p:nvCxnSpPr>
        <p:spPr>
          <a:xfrm flipV="1">
            <a:off x="2724150" y="3618481"/>
            <a:ext cx="1343025" cy="957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449B740-7195-4B2A-A678-4B3FA863DDE2}"/>
              </a:ext>
            </a:extLst>
          </p:cNvPr>
          <p:cNvCxnSpPr>
            <a:cxnSpLocks/>
          </p:cNvCxnSpPr>
          <p:nvPr/>
        </p:nvCxnSpPr>
        <p:spPr>
          <a:xfrm>
            <a:off x="3113118" y="4920661"/>
            <a:ext cx="954057" cy="1311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E5E5809-F983-46B0-893B-972E0F61DB8D}"/>
              </a:ext>
            </a:extLst>
          </p:cNvPr>
          <p:cNvCxnSpPr>
            <a:cxnSpLocks/>
          </p:cNvCxnSpPr>
          <p:nvPr/>
        </p:nvCxnSpPr>
        <p:spPr>
          <a:xfrm flipV="1">
            <a:off x="3113118" y="5447658"/>
            <a:ext cx="954057" cy="43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961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714750" cy="4525963"/>
          </a:xfrm>
        </p:spPr>
        <p:txBody>
          <a:bodyPr/>
          <a:lstStyle/>
          <a:p>
            <a:r>
              <a:rPr lang="en-US" sz="2400" dirty="0"/>
              <a:t>Example submodel components:</a:t>
            </a:r>
          </a:p>
          <a:p>
            <a:pPr lvl="1"/>
            <a:r>
              <a:rPr lang="en-US" sz="2000" dirty="0"/>
              <a:t>Code: auto_ownership.py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Config: </a:t>
            </a:r>
            <a:r>
              <a:rPr lang="en-US" sz="2000" dirty="0" err="1"/>
              <a:t>auto_ownership.yaml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Expressions: auto_ownership.csv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Each described in more detail on the next slides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A291B0-C7CB-4462-A8D7-455DF1B46B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841" b="43983"/>
          <a:stretch/>
        </p:blipFill>
        <p:spPr>
          <a:xfrm>
            <a:off x="4067175" y="2267266"/>
            <a:ext cx="4884332" cy="10122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2D6CFE-47D5-4F59-A13D-237ECDD1F3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77" b="45757"/>
          <a:stretch/>
        </p:blipFill>
        <p:spPr>
          <a:xfrm>
            <a:off x="4067176" y="3946555"/>
            <a:ext cx="4884331" cy="10122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B4AD92-1EA5-4A92-B285-62730E6506E8}"/>
              </a:ext>
            </a:extLst>
          </p:cNvPr>
          <p:cNvSpPr/>
          <p:nvPr/>
        </p:nvSpPr>
        <p:spPr>
          <a:xfrm>
            <a:off x="5334000" y="5256512"/>
            <a:ext cx="3617507" cy="73866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See submodel config files for all models:</a:t>
            </a:r>
            <a:endParaRPr lang="en-US" sz="1400" dirty="0">
              <a:hlinkClick r:id="rId5"/>
            </a:endParaRPr>
          </a:p>
          <a:p>
            <a:r>
              <a:rPr lang="en-US" sz="1400" dirty="0">
                <a:hlinkClick r:id="rId5"/>
              </a:rPr>
              <a:t>https://activitysim.github.io/activitysim/abmexample.html#sub-model-specification-files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00471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276350"/>
            <a:ext cx="3352800" cy="4591050"/>
          </a:xfrm>
        </p:spPr>
        <p:txBody>
          <a:bodyPr/>
          <a:lstStyle/>
          <a:p>
            <a:r>
              <a:rPr lang="en-US" sz="1800" dirty="0"/>
              <a:t>Code:</a:t>
            </a:r>
          </a:p>
          <a:p>
            <a:pPr lvl="1"/>
            <a:r>
              <a:rPr lang="en-US" sz="1600" dirty="0"/>
              <a:t>@</a:t>
            </a:r>
            <a:r>
              <a:rPr lang="en-US" sz="1600" dirty="0" err="1"/>
              <a:t>inject_step</a:t>
            </a:r>
            <a:r>
              <a:rPr lang="en-US" sz="1600" dirty="0"/>
              <a:t>() is runnable model step in the </a:t>
            </a:r>
            <a:r>
              <a:rPr lang="en-US" sz="1600" dirty="0" err="1"/>
              <a:t>settings.yaml</a:t>
            </a:r>
            <a:r>
              <a:rPr lang="en-US" sz="1600" dirty="0"/>
              <a:t> models list</a:t>
            </a:r>
          </a:p>
          <a:p>
            <a:pPr lvl="1"/>
            <a:r>
              <a:rPr lang="en-US" sz="1600" dirty="0"/>
              <a:t>Input households &amp; </a:t>
            </a:r>
            <a:r>
              <a:rPr lang="en-US" sz="1600" dirty="0" err="1"/>
              <a:t>households_merged</a:t>
            </a:r>
            <a:r>
              <a:rPr lang="en-US" sz="1600" dirty="0"/>
              <a:t> table</a:t>
            </a:r>
          </a:p>
          <a:p>
            <a:pPr lvl="1"/>
            <a:r>
              <a:rPr lang="en-US" sz="1600" dirty="0"/>
              <a:t>Reads </a:t>
            </a:r>
            <a:r>
              <a:rPr lang="en-US" sz="1600" dirty="0" err="1"/>
              <a:t>yaml</a:t>
            </a:r>
            <a:r>
              <a:rPr lang="en-US" sz="1600" dirty="0"/>
              <a:t> config file</a:t>
            </a:r>
          </a:p>
          <a:p>
            <a:pPr lvl="1"/>
            <a:r>
              <a:rPr lang="en-US" sz="1600" dirty="0"/>
              <a:t>Reads model expressions specification</a:t>
            </a:r>
          </a:p>
          <a:p>
            <a:pPr lvl="1"/>
            <a:r>
              <a:rPr lang="en-US" sz="1600" dirty="0"/>
              <a:t>Makes choices</a:t>
            </a:r>
          </a:p>
          <a:p>
            <a:pPr lvl="1"/>
            <a:r>
              <a:rPr lang="en-US" sz="1600" dirty="0"/>
              <a:t>Sets households table </a:t>
            </a:r>
            <a:r>
              <a:rPr lang="en-US" sz="1600" dirty="0" err="1"/>
              <a:t>auto_ownership</a:t>
            </a:r>
            <a:r>
              <a:rPr lang="en-US" sz="1600" dirty="0"/>
              <a:t> column</a:t>
            </a:r>
          </a:p>
          <a:p>
            <a:pPr lvl="1"/>
            <a:r>
              <a:rPr lang="en-US" sz="1600" dirty="0"/>
              <a:t>Replaces households table in the pipeline</a:t>
            </a:r>
          </a:p>
          <a:p>
            <a:pPr lvl="1"/>
            <a:r>
              <a:rPr lang="en-US" sz="1600" dirty="0"/>
              <a:t>Traces calculations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8A8D7-4ADB-46A6-AC76-CDBBC4B73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087050"/>
            <a:ext cx="5308827" cy="467199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FF12AEC-56B6-4D28-B476-3013FCC0F5C6}"/>
              </a:ext>
            </a:extLst>
          </p:cNvPr>
          <p:cNvCxnSpPr>
            <a:cxnSpLocks/>
          </p:cNvCxnSpPr>
          <p:nvPr/>
        </p:nvCxnSpPr>
        <p:spPr>
          <a:xfrm flipV="1">
            <a:off x="3000375" y="1400175"/>
            <a:ext cx="1000125" cy="238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E63EE5-8C60-4083-A83D-71A2073B3FC8}"/>
              </a:ext>
            </a:extLst>
          </p:cNvPr>
          <p:cNvCxnSpPr>
            <a:cxnSpLocks/>
          </p:cNvCxnSpPr>
          <p:nvPr/>
        </p:nvCxnSpPr>
        <p:spPr>
          <a:xfrm flipV="1">
            <a:off x="3451622" y="1638301"/>
            <a:ext cx="1968103" cy="9816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1FEE680-1954-4DBD-A418-8E80A66F559A}"/>
              </a:ext>
            </a:extLst>
          </p:cNvPr>
          <p:cNvCxnSpPr>
            <a:cxnSpLocks/>
          </p:cNvCxnSpPr>
          <p:nvPr/>
        </p:nvCxnSpPr>
        <p:spPr>
          <a:xfrm flipV="1">
            <a:off x="3451622" y="2512819"/>
            <a:ext cx="822126" cy="5768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6741BC-EA16-44D6-AE99-C4C1A95CEA64}"/>
              </a:ext>
            </a:extLst>
          </p:cNvPr>
          <p:cNvCxnSpPr>
            <a:cxnSpLocks/>
          </p:cNvCxnSpPr>
          <p:nvPr/>
        </p:nvCxnSpPr>
        <p:spPr>
          <a:xfrm flipV="1">
            <a:off x="3712369" y="2905126"/>
            <a:ext cx="478631" cy="371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23072AB-EEE6-41EB-ACE5-A5349D60F53B}"/>
              </a:ext>
            </a:extLst>
          </p:cNvPr>
          <p:cNvCxnSpPr>
            <a:cxnSpLocks/>
          </p:cNvCxnSpPr>
          <p:nvPr/>
        </p:nvCxnSpPr>
        <p:spPr>
          <a:xfrm flipV="1">
            <a:off x="2809875" y="3456376"/>
            <a:ext cx="1381125" cy="4676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91A57F4-A094-44DE-B57A-BC721443CC16}"/>
              </a:ext>
            </a:extLst>
          </p:cNvPr>
          <p:cNvCxnSpPr>
            <a:cxnSpLocks/>
          </p:cNvCxnSpPr>
          <p:nvPr/>
        </p:nvCxnSpPr>
        <p:spPr>
          <a:xfrm>
            <a:off x="3451622" y="4284445"/>
            <a:ext cx="739378" cy="4676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3217C87-2992-4509-8E76-0E61CCF9394C}"/>
              </a:ext>
            </a:extLst>
          </p:cNvPr>
          <p:cNvCxnSpPr>
            <a:cxnSpLocks/>
          </p:cNvCxnSpPr>
          <p:nvPr/>
        </p:nvCxnSpPr>
        <p:spPr>
          <a:xfrm flipV="1">
            <a:off x="3181350" y="4904474"/>
            <a:ext cx="1009650" cy="854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AB87627-B66B-4061-91E9-42E55FF3D236}"/>
              </a:ext>
            </a:extLst>
          </p:cNvPr>
          <p:cNvCxnSpPr>
            <a:cxnSpLocks/>
          </p:cNvCxnSpPr>
          <p:nvPr/>
        </p:nvCxnSpPr>
        <p:spPr>
          <a:xfrm>
            <a:off x="3181350" y="5291415"/>
            <a:ext cx="10096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89E6379-63AA-4E6C-958D-DAC4F1C44445}"/>
              </a:ext>
            </a:extLst>
          </p:cNvPr>
          <p:cNvSpPr/>
          <p:nvPr/>
        </p:nvSpPr>
        <p:spPr>
          <a:xfrm>
            <a:off x="939269" y="6054973"/>
            <a:ext cx="740092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households_merged is households, land_use, and accessibility table merged</a:t>
            </a:r>
            <a:endParaRPr lang="en-US" sz="1400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400" dirty="0">
                <a:hlinkClick r:id="rId5"/>
              </a:rPr>
              <a:t>https://github.com/ActivitySim/activitysim/blob/master/activitysim/abm/tables/households.py</a:t>
            </a:r>
            <a:r>
              <a:rPr lang="en-US" sz="1400" dirty="0"/>
              <a:t>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7D055E4-0463-469C-A4B4-E2108A86CA37}"/>
              </a:ext>
            </a:extLst>
          </p:cNvPr>
          <p:cNvSpPr/>
          <p:nvPr/>
        </p:nvSpPr>
        <p:spPr>
          <a:xfrm>
            <a:off x="4448176" y="3498850"/>
            <a:ext cx="1381126" cy="104775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10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52" y="1512092"/>
            <a:ext cx="4915209" cy="4745833"/>
          </a:xfrm>
        </p:spPr>
        <p:txBody>
          <a:bodyPr>
            <a:normAutofit/>
          </a:bodyPr>
          <a:lstStyle/>
          <a:p>
            <a:r>
              <a:rPr lang="en-US" sz="1800" dirty="0"/>
              <a:t>Config:</a:t>
            </a:r>
          </a:p>
          <a:p>
            <a:endParaRPr lang="en-US" sz="1800" dirty="0"/>
          </a:p>
          <a:p>
            <a:pPr lvl="1"/>
            <a:r>
              <a:rPr lang="en-US" sz="1600" dirty="0"/>
              <a:t>Specifies submodel configuration options and is different for each submodel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Specifies multinomial logit model structure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Specifies named constants such as county codes to use in the expressions spec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Model alternatives are specified in the expressions file (next slide)</a:t>
            </a:r>
          </a:p>
          <a:p>
            <a:pPr lvl="1"/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8DB6E-E7EB-4022-B115-72C16B3AE4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790" b="19206"/>
          <a:stretch/>
        </p:blipFill>
        <p:spPr>
          <a:xfrm>
            <a:off x="5457511" y="1293946"/>
            <a:ext cx="2973888" cy="305897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51FC378-6F89-4AE9-B956-15219280C010}"/>
              </a:ext>
            </a:extLst>
          </p:cNvPr>
          <p:cNvCxnSpPr>
            <a:cxnSpLocks/>
          </p:cNvCxnSpPr>
          <p:nvPr/>
        </p:nvCxnSpPr>
        <p:spPr>
          <a:xfrm flipV="1">
            <a:off x="5019675" y="1938515"/>
            <a:ext cx="906649" cy="11475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4B14E45-C56B-49FC-86E9-B312AC0E8032}"/>
              </a:ext>
            </a:extLst>
          </p:cNvPr>
          <p:cNvCxnSpPr>
            <a:cxnSpLocks/>
          </p:cNvCxnSpPr>
          <p:nvPr/>
        </p:nvCxnSpPr>
        <p:spPr>
          <a:xfrm flipV="1">
            <a:off x="5019675" y="2408374"/>
            <a:ext cx="906649" cy="12301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6562971-BA51-4869-A475-E4CF1D3FD5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232"/>
          <a:stretch/>
        </p:blipFill>
        <p:spPr>
          <a:xfrm>
            <a:off x="5984095" y="4737480"/>
            <a:ext cx="2105953" cy="182921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ABD686A-35AD-4A9E-99D1-69F06174575D}"/>
              </a:ext>
            </a:extLst>
          </p:cNvPr>
          <p:cNvCxnSpPr>
            <a:cxnSpLocks/>
          </p:cNvCxnSpPr>
          <p:nvPr/>
        </p:nvCxnSpPr>
        <p:spPr>
          <a:xfrm>
            <a:off x="5019675" y="5598030"/>
            <a:ext cx="83820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4E8DAC5-D152-4C7C-B29A-EFBB395F4FCC}"/>
              </a:ext>
            </a:extLst>
          </p:cNvPr>
          <p:cNvSpPr/>
          <p:nvPr/>
        </p:nvSpPr>
        <p:spPr>
          <a:xfrm>
            <a:off x="942673" y="5175033"/>
            <a:ext cx="3953177" cy="95410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Nesting structure is specified here as well if applicable, for example</a:t>
            </a:r>
            <a:endParaRPr lang="en-US" sz="1400" dirty="0">
              <a:hlinkClick r:id="rId5"/>
            </a:endParaRPr>
          </a:p>
          <a:p>
            <a:r>
              <a:rPr lang="en-US" sz="1400" dirty="0">
                <a:hlinkClick r:id="rId5"/>
              </a:rPr>
              <a:t>https://github.com/ActivitySim/activitysim/blob/master/example/configs/trip_mode_choice.yaml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50362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D7219E28-A5E8-42EE-8614-AC3A55322873}"/>
              </a:ext>
            </a:extLst>
          </p:cNvPr>
          <p:cNvSpPr/>
          <p:nvPr/>
        </p:nvSpPr>
        <p:spPr>
          <a:xfrm>
            <a:off x="592667" y="6030019"/>
            <a:ext cx="8277034" cy="3898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D3013570-8B21-4084-A45E-95A66044C3BE}"/>
              </a:ext>
            </a:extLst>
          </p:cNvPr>
          <p:cNvSpPr txBox="1">
            <a:spLocks/>
          </p:cNvSpPr>
          <p:nvPr/>
        </p:nvSpPr>
        <p:spPr>
          <a:xfrm>
            <a:off x="74275" y="5009224"/>
            <a:ext cx="8730863" cy="1536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Expressions:</a:t>
            </a:r>
          </a:p>
          <a:p>
            <a:pPr lvl="1"/>
            <a:r>
              <a:rPr lang="en-US" sz="1600" dirty="0"/>
              <a:t>Any valid Python / pandas / numpy code</a:t>
            </a:r>
          </a:p>
          <a:p>
            <a:pPr lvl="1"/>
            <a:r>
              <a:rPr lang="en-US" sz="1600" dirty="0"/>
              <a:t>Can create new rows</a:t>
            </a:r>
          </a:p>
          <a:p>
            <a:pPr lvl="1"/>
            <a:r>
              <a:rPr lang="en-US" sz="1600" dirty="0"/>
              <a:t>Data available from choosers table passed in (households_merged) and globals</a:t>
            </a:r>
          </a:p>
          <a:p>
            <a:pPr lvl="1"/>
            <a:r>
              <a:rPr lang="en-US" sz="1600" dirty="0"/>
              <a:t>Can create pre/post model step processors to create additional variables (next slides)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31933"/>
            <a:ext cx="2306466" cy="3359167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Expressions Table:</a:t>
            </a:r>
          </a:p>
          <a:p>
            <a:pPr lvl="1"/>
            <a:r>
              <a:rPr lang="en-US" sz="1600" dirty="0"/>
              <a:t>Each row is an expression</a:t>
            </a:r>
          </a:p>
          <a:p>
            <a:pPr lvl="1"/>
            <a:r>
              <a:rPr lang="en-US" sz="1600" dirty="0"/>
              <a:t>Multiplies each expression value by the alternative coefficient and then sums down the column to get the alternative total utility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3BA37-6E13-434F-B53B-32FAB1025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790" y="1631933"/>
            <a:ext cx="6787394" cy="34628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0231B7-2885-4A1E-847D-EA65204F7514}"/>
              </a:ext>
            </a:extLst>
          </p:cNvPr>
          <p:cNvSpPr/>
          <p:nvPr/>
        </p:nvSpPr>
        <p:spPr>
          <a:xfrm>
            <a:off x="3833537" y="1262601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auto_ownership.csv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A63E7C-5FC5-42A3-9C46-215877DCEE3D}"/>
              </a:ext>
            </a:extLst>
          </p:cNvPr>
          <p:cNvCxnSpPr>
            <a:cxnSpLocks/>
          </p:cNvCxnSpPr>
          <p:nvPr/>
        </p:nvCxnSpPr>
        <p:spPr>
          <a:xfrm flipH="1">
            <a:off x="7772401" y="1235366"/>
            <a:ext cx="447674" cy="3092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2982B8-617D-4F68-AD30-507CB13765B3}"/>
              </a:ext>
            </a:extLst>
          </p:cNvPr>
          <p:cNvCxnSpPr>
            <a:cxnSpLocks/>
          </p:cNvCxnSpPr>
          <p:nvPr/>
        </p:nvCxnSpPr>
        <p:spPr>
          <a:xfrm flipH="1">
            <a:off x="8010525" y="1235366"/>
            <a:ext cx="219076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E6198F-DA5D-468F-85EB-A882115BE5EC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8220075" y="1262601"/>
            <a:ext cx="0" cy="2775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43DB138-CD22-40B3-95DE-6D70E14F2381}"/>
              </a:ext>
            </a:extLst>
          </p:cNvPr>
          <p:cNvCxnSpPr>
            <a:cxnSpLocks/>
          </p:cNvCxnSpPr>
          <p:nvPr/>
        </p:nvCxnSpPr>
        <p:spPr>
          <a:xfrm>
            <a:off x="8229601" y="1235366"/>
            <a:ext cx="266699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402944-0E0B-4FDF-85B5-658F65B1E84C}"/>
              </a:ext>
            </a:extLst>
          </p:cNvPr>
          <p:cNvCxnSpPr>
            <a:cxnSpLocks/>
          </p:cNvCxnSpPr>
          <p:nvPr/>
        </p:nvCxnSpPr>
        <p:spPr>
          <a:xfrm>
            <a:off x="8229601" y="1235366"/>
            <a:ext cx="500062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7B3BBD2-29ED-4818-8CB1-313BB7FD6100}"/>
              </a:ext>
            </a:extLst>
          </p:cNvPr>
          <p:cNvSpPr/>
          <p:nvPr/>
        </p:nvSpPr>
        <p:spPr>
          <a:xfrm>
            <a:off x="7537837" y="893269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alternatives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CD82810-0A86-419C-B80D-279A713F346F}"/>
              </a:ext>
            </a:extLst>
          </p:cNvPr>
          <p:cNvCxnSpPr>
            <a:cxnSpLocks/>
          </p:cNvCxnSpPr>
          <p:nvPr/>
        </p:nvCxnSpPr>
        <p:spPr>
          <a:xfrm flipV="1">
            <a:off x="1266825" y="1933576"/>
            <a:ext cx="885825" cy="2857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632E5609-31D6-4785-B0E7-0B6A1238BC8F}"/>
              </a:ext>
            </a:extLst>
          </p:cNvPr>
          <p:cNvSpPr/>
          <p:nvPr/>
        </p:nvSpPr>
        <p:spPr>
          <a:xfrm>
            <a:off x="5842000" y="4958758"/>
            <a:ext cx="1019175" cy="104775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60EB641-CCE0-4452-9287-3FD8736B9AD8}"/>
              </a:ext>
            </a:extLst>
          </p:cNvPr>
          <p:cNvCxnSpPr>
            <a:cxnSpLocks/>
          </p:cNvCxnSpPr>
          <p:nvPr/>
        </p:nvCxnSpPr>
        <p:spPr>
          <a:xfrm flipH="1" flipV="1">
            <a:off x="6861175" y="5094776"/>
            <a:ext cx="1558925" cy="11536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778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FD878B-9EDC-4C5C-A805-0F74386A6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470"/>
          <a:stretch/>
        </p:blipFill>
        <p:spPr>
          <a:xfrm>
            <a:off x="1820331" y="2555938"/>
            <a:ext cx="7180794" cy="37548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7D5C67-41A1-4D46-893D-F803AB890B97}"/>
              </a:ext>
            </a:extLst>
          </p:cNvPr>
          <p:cNvSpPr/>
          <p:nvPr/>
        </p:nvSpPr>
        <p:spPr>
          <a:xfrm>
            <a:off x="396060" y="2653836"/>
            <a:ext cx="1265586" cy="1218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annotate_</a:t>
            </a:r>
            <a:r>
              <a:rPr lang="en-US" b="1" i="1" dirty="0"/>
              <a:t>persons</a:t>
            </a:r>
            <a:r>
              <a:rPr lang="en-US" dirty="0"/>
              <a:t>_workplace.csv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6D7C1B6-109B-427D-8C1A-1596148670D7}"/>
              </a:ext>
            </a:extLst>
          </p:cNvPr>
          <p:cNvSpPr txBox="1">
            <a:spLocks/>
          </p:cNvSpPr>
          <p:nvPr/>
        </p:nvSpPr>
        <p:spPr>
          <a:xfrm>
            <a:off x="467781" y="1256916"/>
            <a:ext cx="8343901" cy="69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At the end of the workplace_location model step</a:t>
            </a:r>
          </a:p>
          <a:p>
            <a:r>
              <a:rPr lang="en-US" sz="1800" dirty="0"/>
              <a:t>Annotate persons table and then households table to add fields for later use</a:t>
            </a:r>
            <a:endParaRPr lang="en-US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E542038-1CA0-40AE-BC5F-2E8BC7F98106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4184715" y="2416787"/>
            <a:ext cx="615886" cy="12503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ECDA957-C40E-4178-BD55-2954AA7D54E1}"/>
              </a:ext>
            </a:extLst>
          </p:cNvPr>
          <p:cNvSpPr/>
          <p:nvPr/>
        </p:nvSpPr>
        <p:spPr>
          <a:xfrm>
            <a:off x="3797429" y="204745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skims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E5DD70B-885B-4CC0-98E8-99B722157FB0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4184715" y="2416787"/>
            <a:ext cx="431370" cy="5931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F50E51F-F0E7-454B-B187-B53C7F6617A4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5487636" y="2416787"/>
            <a:ext cx="0" cy="8462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A97507F-A59B-4C3B-8DFB-A10181C2C93F}"/>
              </a:ext>
            </a:extLst>
          </p:cNvPr>
          <p:cNvSpPr/>
          <p:nvPr/>
        </p:nvSpPr>
        <p:spPr>
          <a:xfrm>
            <a:off x="4959286" y="2047455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land use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32EB62-6700-47A4-B657-9ED5422606A8}"/>
              </a:ext>
            </a:extLst>
          </p:cNvPr>
          <p:cNvSpPr/>
          <p:nvPr/>
        </p:nvSpPr>
        <p:spPr>
          <a:xfrm>
            <a:off x="3076574" y="6089650"/>
            <a:ext cx="1108141" cy="202086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82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Auto Ownership Model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FD09A5-78ED-4097-BC80-08E765E001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195"/>
          <a:stretch/>
        </p:blipFill>
        <p:spPr>
          <a:xfrm>
            <a:off x="996315" y="3825581"/>
            <a:ext cx="7305676" cy="9460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CE3481-0071-48DB-8933-44EDB0C6BCDD}"/>
              </a:ext>
            </a:extLst>
          </p:cNvPr>
          <p:cNvSpPr/>
          <p:nvPr/>
        </p:nvSpPr>
        <p:spPr>
          <a:xfrm>
            <a:off x="1171937" y="3429000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annotate_households_workplace.csv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F9758FC-1923-460C-97EE-3F13DEF15D6B}"/>
              </a:ext>
            </a:extLst>
          </p:cNvPr>
          <p:cNvSpPr txBox="1">
            <a:spLocks/>
          </p:cNvSpPr>
          <p:nvPr/>
        </p:nvSpPr>
        <p:spPr>
          <a:xfrm>
            <a:off x="165735" y="1544634"/>
            <a:ext cx="7511415" cy="1808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With persons work_auto_savings_ratio calculated</a:t>
            </a:r>
          </a:p>
          <a:p>
            <a:r>
              <a:rPr lang="en-US" sz="2000" dirty="0"/>
              <a:t>Calculate households hh_work_auto_savings_ratio</a:t>
            </a:r>
            <a:endParaRPr lang="en-US" sz="1200" dirty="0"/>
          </a:p>
          <a:p>
            <a:r>
              <a:rPr lang="en-US" sz="2000" dirty="0"/>
              <a:t>Store result on the households table for the auto ownership model since it uses the households table as the chooser table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E70E85-DAA6-44EE-A098-F7C31BC6F38E}"/>
              </a:ext>
            </a:extLst>
          </p:cNvPr>
          <p:cNvSpPr/>
          <p:nvPr/>
        </p:nvSpPr>
        <p:spPr>
          <a:xfrm>
            <a:off x="3067410" y="4410455"/>
            <a:ext cx="1542689" cy="149225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FA898-B93D-42CE-B146-91FC2CB9F97F}"/>
              </a:ext>
            </a:extLst>
          </p:cNvPr>
          <p:cNvSpPr/>
          <p:nvPr/>
        </p:nvSpPr>
        <p:spPr>
          <a:xfrm>
            <a:off x="1666875" y="4412645"/>
            <a:ext cx="1391009" cy="147035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51AE0A-6025-4889-9C28-D4D7CB0373A2}"/>
              </a:ext>
            </a:extLst>
          </p:cNvPr>
          <p:cNvSpPr/>
          <p:nvPr/>
        </p:nvSpPr>
        <p:spPr>
          <a:xfrm>
            <a:off x="742799" y="5313366"/>
            <a:ext cx="7658402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See the </a:t>
            </a:r>
            <a:r>
              <a:rPr lang="en-US" sz="1400" dirty="0" err="1"/>
              <a:t>annotate_persons</a:t>
            </a:r>
            <a:r>
              <a:rPr lang="en-US" sz="1400" dirty="0"/>
              <a:t> and </a:t>
            </a:r>
            <a:r>
              <a:rPr lang="en-US" sz="1400" dirty="0" err="1"/>
              <a:t>annotate_households</a:t>
            </a:r>
            <a:r>
              <a:rPr lang="en-US" sz="1400" dirty="0"/>
              <a:t> settings in </a:t>
            </a:r>
            <a:r>
              <a:rPr lang="en-US" sz="1400" dirty="0" err="1"/>
              <a:t>workplace_location.yaml</a:t>
            </a:r>
            <a:endParaRPr lang="en-US" sz="1400" dirty="0">
              <a:hlinkClick r:id="rId4"/>
            </a:endParaRPr>
          </a:p>
          <a:p>
            <a:r>
              <a:rPr lang="en-US" sz="1400" dirty="0">
                <a:hlinkClick r:id="rId5"/>
              </a:rPr>
              <a:t>https://github.com/ActivitySim/activitysim/blob/master/example/configs/workplace_location.yaml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4347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Run Model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531144"/>
            <a:ext cx="2933700" cy="485060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Run:</a:t>
            </a:r>
          </a:p>
          <a:p>
            <a:pPr lvl="1"/>
            <a:r>
              <a:rPr lang="en-US" sz="1800" dirty="0"/>
              <a:t>Open Anaconda Prompt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Change to project directory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Activate Anaconda environment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Run simulation.py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Optionally set config, data, and output folder locations if needed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C60F7-006D-4FD0-8535-252AB8F73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218" y="1679197"/>
            <a:ext cx="5588909" cy="1204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EF4042-6FF6-4D83-88C5-E4BB0BA8A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4" y="3327584"/>
            <a:ext cx="5562903" cy="16137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0B96D6-16C5-450F-AE2C-4F903D3C3CE1}"/>
              </a:ext>
            </a:extLst>
          </p:cNvPr>
          <p:cNvSpPr/>
          <p:nvPr/>
        </p:nvSpPr>
        <p:spPr>
          <a:xfrm>
            <a:off x="5498220" y="5292211"/>
            <a:ext cx="3388907" cy="73866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Learn more about how activitysim works:</a:t>
            </a:r>
            <a:endParaRPr lang="en-US" sz="1400" dirty="0">
              <a:hlinkClick r:id="rId5"/>
            </a:endParaRPr>
          </a:p>
          <a:p>
            <a:r>
              <a:rPr lang="en-US" sz="1400" dirty="0">
                <a:hlinkClick r:id="rId6"/>
              </a:rPr>
              <a:t>https://activitysim.github.io/activitysim/howitworks.html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8104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521619"/>
            <a:ext cx="3696825" cy="456485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Pipeline.h5 – all tables before and after each submodel (next slide)</a:t>
            </a:r>
          </a:p>
          <a:p>
            <a:endParaRPr lang="en-US" dirty="0"/>
          </a:p>
          <a:p>
            <a:r>
              <a:rPr lang="en-US" dirty="0"/>
              <a:t>Final_*.csv – final synthetic travel diary tables (next slides)</a:t>
            </a:r>
          </a:p>
          <a:p>
            <a:pPr lvl="1"/>
            <a:r>
              <a:rPr lang="en-US" dirty="0"/>
              <a:t>Complete pipeline tables output (i.e. all data fields)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Trace*.csv – tracing of calculations for each model step for debugging (next slides)</a:t>
            </a:r>
          </a:p>
          <a:p>
            <a:pPr lvl="1"/>
            <a:r>
              <a:rPr lang="en-US" dirty="0"/>
              <a:t>Tracing outputs broken out into parsable CSV files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772FC4-5F9D-44E4-B794-6D205A15B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891" y="1521619"/>
            <a:ext cx="4585205" cy="35130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CFD9B6-2913-4FB9-9511-690AB3618A54}"/>
              </a:ext>
            </a:extLst>
          </p:cNvPr>
          <p:cNvSpPr/>
          <p:nvPr/>
        </p:nvSpPr>
        <p:spPr>
          <a:xfrm>
            <a:off x="5943600" y="5292211"/>
            <a:ext cx="2943527" cy="73866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Activitysim example data schema:</a:t>
            </a:r>
            <a:endParaRPr lang="en-US" sz="1400" dirty="0">
              <a:hlinkClick r:id="rId4"/>
            </a:endParaRPr>
          </a:p>
          <a:p>
            <a:r>
              <a:rPr lang="en-US" sz="1400" dirty="0">
                <a:hlinkClick r:id="rId5"/>
              </a:rPr>
              <a:t>https://activitysim.github.io/activitysim/howitworks.html#data-schema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3273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31FD2F2-2F34-4BB7-AE64-F41E8C5FAAB1}"/>
              </a:ext>
            </a:extLst>
          </p:cNvPr>
          <p:cNvSpPr txBox="1">
            <a:spLocks/>
          </p:cNvSpPr>
          <p:nvPr/>
        </p:nvSpPr>
        <p:spPr>
          <a:xfrm>
            <a:off x="592666" y="5448299"/>
            <a:ext cx="8360834" cy="75555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Pipeline content is written to the final_checkpoints.csv table</a:t>
            </a:r>
          </a:p>
          <a:p>
            <a:r>
              <a:rPr lang="en-US" dirty="0"/>
              <a:t>List of all tables stored in the pipeline</a:t>
            </a:r>
          </a:p>
          <a:p>
            <a:r>
              <a:rPr lang="en-US" dirty="0"/>
              <a:t>Pipeline tables stored as Python pandas </a:t>
            </a:r>
            <a:r>
              <a:rPr lang="en-US" dirty="0" err="1"/>
              <a:t>DataFrames</a:t>
            </a:r>
            <a:r>
              <a:rPr lang="en-US" dirty="0"/>
              <a:t> for easy I/O in pandas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D06906-EACC-4898-8D3B-B85BED11D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6" y="1409701"/>
            <a:ext cx="8887051" cy="374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22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8BE873-0B37-45F1-B2F7-2C647B790E95}"/>
              </a:ext>
            </a:extLst>
          </p:cNvPr>
          <p:cNvSpPr/>
          <p:nvPr/>
        </p:nvSpPr>
        <p:spPr>
          <a:xfrm>
            <a:off x="933451" y="6030018"/>
            <a:ext cx="7448550" cy="7096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068437"/>
            <a:ext cx="2967037" cy="4564856"/>
          </a:xfrm>
        </p:spPr>
        <p:txBody>
          <a:bodyPr>
            <a:noAutofit/>
          </a:bodyPr>
          <a:lstStyle/>
          <a:p>
            <a:r>
              <a:rPr lang="en-US" sz="1100" b="1" dirty="0"/>
              <a:t>Final_households.csv</a:t>
            </a:r>
          </a:p>
          <a:p>
            <a:pPr lvl="1"/>
            <a:r>
              <a:rPr lang="en-US" sz="1100" dirty="0" err="1"/>
              <a:t>household_id</a:t>
            </a:r>
            <a:endParaRPr lang="en-US" sz="1100" dirty="0"/>
          </a:p>
          <a:p>
            <a:pPr lvl="1"/>
            <a:r>
              <a:rPr lang="en-US" sz="1100" dirty="0"/>
              <a:t>TAZ</a:t>
            </a:r>
          </a:p>
          <a:p>
            <a:pPr lvl="1"/>
            <a:r>
              <a:rPr lang="en-US" sz="1100" dirty="0"/>
              <a:t>SERIALNO</a:t>
            </a:r>
          </a:p>
          <a:p>
            <a:pPr lvl="1"/>
            <a:r>
              <a:rPr lang="en-US" sz="1100" dirty="0"/>
              <a:t>PUMA5</a:t>
            </a:r>
          </a:p>
          <a:p>
            <a:pPr lvl="1"/>
            <a:r>
              <a:rPr lang="en-US" sz="1100" dirty="0"/>
              <a:t>income</a:t>
            </a:r>
          </a:p>
          <a:p>
            <a:pPr lvl="1"/>
            <a:r>
              <a:rPr lang="en-US" sz="1100" dirty="0" err="1"/>
              <a:t>hhsize</a:t>
            </a:r>
            <a:endParaRPr lang="en-US" sz="1100" dirty="0"/>
          </a:p>
          <a:p>
            <a:pPr lvl="1"/>
            <a:r>
              <a:rPr lang="en-US" sz="1100" dirty="0"/>
              <a:t>HHT</a:t>
            </a:r>
          </a:p>
          <a:p>
            <a:pPr lvl="1"/>
            <a:r>
              <a:rPr lang="en-US" sz="1100" dirty="0"/>
              <a:t>UNITTYPE</a:t>
            </a:r>
          </a:p>
          <a:p>
            <a:pPr lvl="1"/>
            <a:r>
              <a:rPr lang="en-US" sz="1100" dirty="0"/>
              <a:t>NOC</a:t>
            </a:r>
          </a:p>
          <a:p>
            <a:pPr lvl="1"/>
            <a:r>
              <a:rPr lang="en-US" sz="1100" dirty="0"/>
              <a:t>BLDGSZ</a:t>
            </a:r>
          </a:p>
          <a:p>
            <a:pPr lvl="1"/>
            <a:r>
              <a:rPr lang="en-US" sz="1100" dirty="0"/>
              <a:t>TENURE</a:t>
            </a:r>
          </a:p>
          <a:p>
            <a:pPr lvl="1"/>
            <a:r>
              <a:rPr lang="en-US" sz="1100" dirty="0"/>
              <a:t>VEHICL</a:t>
            </a:r>
          </a:p>
          <a:p>
            <a:pPr lvl="1"/>
            <a:r>
              <a:rPr lang="en-US" sz="1100" dirty="0"/>
              <a:t>hinccat1</a:t>
            </a:r>
          </a:p>
          <a:p>
            <a:pPr lvl="1"/>
            <a:r>
              <a:rPr lang="en-US" sz="1100" dirty="0"/>
              <a:t>hinccat2</a:t>
            </a:r>
          </a:p>
          <a:p>
            <a:pPr lvl="1"/>
            <a:r>
              <a:rPr lang="en-US" sz="1100" dirty="0" err="1"/>
              <a:t>hhagecat</a:t>
            </a:r>
            <a:endParaRPr lang="en-US" sz="1100" dirty="0"/>
          </a:p>
          <a:p>
            <a:pPr lvl="1"/>
            <a:r>
              <a:rPr lang="en-US" sz="1100" dirty="0" err="1"/>
              <a:t>hsizecat</a:t>
            </a:r>
            <a:endParaRPr lang="en-US" sz="1100" dirty="0"/>
          </a:p>
          <a:p>
            <a:pPr lvl="1"/>
            <a:r>
              <a:rPr lang="en-US" sz="1100" dirty="0" err="1"/>
              <a:t>hfamily</a:t>
            </a:r>
            <a:endParaRPr lang="en-US" sz="1100" dirty="0"/>
          </a:p>
          <a:p>
            <a:pPr lvl="1"/>
            <a:r>
              <a:rPr lang="en-US" sz="1100" dirty="0" err="1"/>
              <a:t>hunittype</a:t>
            </a:r>
            <a:endParaRPr lang="en-US" sz="1100" dirty="0"/>
          </a:p>
          <a:p>
            <a:pPr lvl="1"/>
            <a:r>
              <a:rPr lang="en-US" sz="1100" dirty="0" err="1"/>
              <a:t>hNOCcat</a:t>
            </a:r>
            <a:endParaRPr lang="en-US" sz="1100" dirty="0"/>
          </a:p>
          <a:p>
            <a:pPr lvl="1"/>
            <a:r>
              <a:rPr lang="en-US" sz="1100" dirty="0" err="1"/>
              <a:t>hwrkrcat</a:t>
            </a:r>
            <a:endParaRPr lang="en-US" sz="1100" dirty="0"/>
          </a:p>
          <a:p>
            <a:pPr lvl="1"/>
            <a:r>
              <a:rPr lang="en-US" sz="1100" dirty="0"/>
              <a:t>h0004</a:t>
            </a:r>
          </a:p>
          <a:p>
            <a:pPr lvl="1"/>
            <a:r>
              <a:rPr lang="en-US" sz="1100" dirty="0"/>
              <a:t>h0511</a:t>
            </a:r>
          </a:p>
          <a:p>
            <a:pPr lvl="1"/>
            <a:r>
              <a:rPr lang="en-US" sz="1100" dirty="0"/>
              <a:t>h1215</a:t>
            </a:r>
          </a:p>
          <a:p>
            <a:pPr lvl="1"/>
            <a:r>
              <a:rPr lang="en-US" sz="1100" dirty="0"/>
              <a:t>h1617</a:t>
            </a:r>
          </a:p>
          <a:p>
            <a:pPr lvl="1"/>
            <a:r>
              <a:rPr lang="en-US" sz="1100" dirty="0"/>
              <a:t>h1824</a:t>
            </a:r>
          </a:p>
          <a:p>
            <a:pPr lvl="1"/>
            <a:r>
              <a:rPr lang="en-US" sz="1100" dirty="0"/>
              <a:t>h2534</a:t>
            </a:r>
          </a:p>
          <a:p>
            <a:pPr lvl="1"/>
            <a:endParaRPr lang="en-US" sz="11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2000FE5-A697-4BB1-88E9-C7B3BF8DBDA4}"/>
              </a:ext>
            </a:extLst>
          </p:cNvPr>
          <p:cNvSpPr txBox="1">
            <a:spLocks/>
          </p:cNvSpPr>
          <p:nvPr/>
        </p:nvSpPr>
        <p:spPr>
          <a:xfrm>
            <a:off x="3018416" y="1068089"/>
            <a:ext cx="3107167" cy="5359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Final_households.csv (continued)</a:t>
            </a:r>
          </a:p>
          <a:p>
            <a:pPr lvl="1"/>
            <a:r>
              <a:rPr lang="en-US" sz="1100" dirty="0"/>
              <a:t>h3549</a:t>
            </a:r>
          </a:p>
          <a:p>
            <a:pPr lvl="1"/>
            <a:r>
              <a:rPr lang="en-US" sz="1100" dirty="0"/>
              <a:t>h5064</a:t>
            </a:r>
          </a:p>
          <a:p>
            <a:pPr lvl="1"/>
            <a:r>
              <a:rPr lang="en-US" sz="1100" dirty="0"/>
              <a:t>h6579</a:t>
            </a:r>
          </a:p>
          <a:p>
            <a:pPr lvl="1"/>
            <a:r>
              <a:rPr lang="en-US" sz="1100" dirty="0"/>
              <a:t>h80up</a:t>
            </a:r>
          </a:p>
          <a:p>
            <a:pPr lvl="1"/>
            <a:r>
              <a:rPr lang="en-US" sz="1100" dirty="0" err="1"/>
              <a:t>num_workers</a:t>
            </a:r>
            <a:endParaRPr lang="en-US" sz="1100" dirty="0"/>
          </a:p>
          <a:p>
            <a:pPr lvl="1"/>
            <a:r>
              <a:rPr lang="en-US" sz="1100" dirty="0" err="1"/>
              <a:t>hwork_f</a:t>
            </a:r>
            <a:endParaRPr lang="en-US" sz="1100" dirty="0"/>
          </a:p>
          <a:p>
            <a:pPr lvl="1"/>
            <a:r>
              <a:rPr lang="en-US" sz="1100" dirty="0" err="1"/>
              <a:t>hwork_p</a:t>
            </a:r>
            <a:endParaRPr lang="en-US" sz="1100" dirty="0"/>
          </a:p>
          <a:p>
            <a:pPr lvl="1"/>
            <a:r>
              <a:rPr lang="en-US" sz="1100" dirty="0" err="1"/>
              <a:t>huniv</a:t>
            </a:r>
            <a:endParaRPr lang="en-US" sz="1100" dirty="0"/>
          </a:p>
          <a:p>
            <a:pPr lvl="1"/>
            <a:r>
              <a:rPr lang="en-US" sz="1100" dirty="0" err="1"/>
              <a:t>hnwork</a:t>
            </a:r>
            <a:endParaRPr lang="en-US" sz="1100" dirty="0"/>
          </a:p>
          <a:p>
            <a:pPr lvl="1"/>
            <a:r>
              <a:rPr lang="en-US" sz="1100" dirty="0" err="1"/>
              <a:t>hretire</a:t>
            </a:r>
            <a:endParaRPr lang="en-US" sz="1100" dirty="0"/>
          </a:p>
          <a:p>
            <a:pPr lvl="1"/>
            <a:r>
              <a:rPr lang="en-US" sz="1100" dirty="0" err="1"/>
              <a:t>hpresch</a:t>
            </a:r>
            <a:endParaRPr lang="en-US" sz="1100" dirty="0"/>
          </a:p>
          <a:p>
            <a:pPr lvl="1"/>
            <a:r>
              <a:rPr lang="en-US" sz="1100" dirty="0" err="1"/>
              <a:t>hschpred</a:t>
            </a:r>
            <a:endParaRPr lang="en-US" sz="1100" dirty="0"/>
          </a:p>
          <a:p>
            <a:pPr lvl="1"/>
            <a:r>
              <a:rPr lang="en-US" sz="1100" dirty="0" err="1"/>
              <a:t>hschdriv</a:t>
            </a:r>
            <a:endParaRPr lang="en-US" sz="1100" dirty="0"/>
          </a:p>
          <a:p>
            <a:pPr lvl="1"/>
            <a:r>
              <a:rPr lang="en-US" sz="1100" dirty="0" err="1"/>
              <a:t>htypdwel</a:t>
            </a:r>
            <a:endParaRPr lang="en-US" sz="1100" dirty="0"/>
          </a:p>
          <a:p>
            <a:pPr lvl="1"/>
            <a:r>
              <a:rPr lang="en-US" sz="1100" dirty="0" err="1"/>
              <a:t>hownrent</a:t>
            </a:r>
            <a:endParaRPr lang="en-US" sz="1100" dirty="0"/>
          </a:p>
          <a:p>
            <a:pPr lvl="1"/>
            <a:r>
              <a:rPr lang="en-US" sz="1100" dirty="0" err="1"/>
              <a:t>hadnwst</a:t>
            </a:r>
            <a:endParaRPr lang="en-US" sz="1100" dirty="0"/>
          </a:p>
          <a:p>
            <a:pPr lvl="1"/>
            <a:r>
              <a:rPr lang="en-US" sz="1100" dirty="0" err="1"/>
              <a:t>hadwpst</a:t>
            </a:r>
            <a:endParaRPr lang="en-US" sz="1100" dirty="0"/>
          </a:p>
          <a:p>
            <a:pPr lvl="1"/>
            <a:r>
              <a:rPr lang="en-US" sz="1100" dirty="0" err="1"/>
              <a:t>hadkids</a:t>
            </a:r>
            <a:endParaRPr lang="en-US" sz="1100" dirty="0"/>
          </a:p>
          <a:p>
            <a:pPr lvl="1"/>
            <a:r>
              <a:rPr lang="en-US" sz="1100" dirty="0" err="1"/>
              <a:t>bucketBin</a:t>
            </a:r>
            <a:endParaRPr lang="en-US" sz="1100" dirty="0"/>
          </a:p>
          <a:p>
            <a:pPr lvl="1"/>
            <a:r>
              <a:rPr lang="en-US" sz="1100" dirty="0" err="1"/>
              <a:t>originalPUMA</a:t>
            </a:r>
            <a:endParaRPr lang="en-US" sz="1100" dirty="0"/>
          </a:p>
          <a:p>
            <a:pPr lvl="1"/>
            <a:r>
              <a:rPr lang="en-US" sz="1100" dirty="0" err="1"/>
              <a:t>hmultiunit</a:t>
            </a:r>
            <a:endParaRPr lang="en-US" sz="1100" dirty="0"/>
          </a:p>
          <a:p>
            <a:pPr lvl="1"/>
            <a:r>
              <a:rPr lang="en-US" sz="1100" dirty="0" err="1"/>
              <a:t>chunk_id</a:t>
            </a:r>
            <a:endParaRPr lang="en-US" sz="1100" dirty="0"/>
          </a:p>
          <a:p>
            <a:pPr lvl="1"/>
            <a:r>
              <a:rPr lang="en-US" sz="1100" dirty="0" err="1"/>
              <a:t>income_in_thousands</a:t>
            </a:r>
            <a:endParaRPr lang="en-US" sz="1100" dirty="0"/>
          </a:p>
          <a:p>
            <a:pPr lvl="1"/>
            <a:r>
              <a:rPr lang="en-US" sz="1100" dirty="0" err="1"/>
              <a:t>income_segment</a:t>
            </a:r>
            <a:endParaRPr lang="en-US" sz="1100" dirty="0"/>
          </a:p>
          <a:p>
            <a:pPr lvl="1"/>
            <a:r>
              <a:rPr lang="en-US" sz="1100" dirty="0" err="1"/>
              <a:t>median_value_of_time</a:t>
            </a:r>
            <a:endParaRPr lang="en-US" sz="1100" dirty="0"/>
          </a:p>
          <a:p>
            <a:pPr lvl="1"/>
            <a:r>
              <a:rPr lang="en-US" sz="1100" dirty="0" err="1"/>
              <a:t>hh_value_of_time</a:t>
            </a:r>
            <a:endParaRPr lang="en-US" sz="1100" dirty="0"/>
          </a:p>
          <a:p>
            <a:pPr lvl="1"/>
            <a:endParaRPr lang="en-US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FC3F88-4ACB-446E-B107-D09C05559324}"/>
              </a:ext>
            </a:extLst>
          </p:cNvPr>
          <p:cNvSpPr/>
          <p:nvPr/>
        </p:nvSpPr>
        <p:spPr>
          <a:xfrm>
            <a:off x="5734074" y="1068089"/>
            <a:ext cx="310716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b="1" dirty="0"/>
              <a:t>Final_households.csv (continued)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num_non_workers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num_drivers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num_adults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num_children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num_young_children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>
                <a:solidFill>
                  <a:schemeClr val="tx2"/>
                </a:solidFill>
              </a:rPr>
              <a:t>num_children_5_to_15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>
                <a:solidFill>
                  <a:schemeClr val="tx2"/>
                </a:solidFill>
              </a:rPr>
              <a:t>num_children_16_to_17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num_college_age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num_young_adults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non_family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>
                <a:solidFill>
                  <a:schemeClr val="tx2"/>
                </a:solidFill>
              </a:rPr>
              <a:t>family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home_is_urban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home_is_rural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auto_ownership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hh_work_auto_savings_ratio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>
                <a:solidFill>
                  <a:schemeClr val="tx2"/>
                </a:solidFill>
              </a:rPr>
              <a:t>num_under16_not_at_school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num_travel_active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num_travel_active_adults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num_travel_active_preschoolers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num_travel_active_children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num_travel_active_non_preschoolers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participates_in_jtf_model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joint_tour_frequency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num_hh_joint_tours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34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8BE873-0B37-45F1-B2F7-2C647B790E95}"/>
              </a:ext>
            </a:extLst>
          </p:cNvPr>
          <p:cNvSpPr/>
          <p:nvPr/>
        </p:nvSpPr>
        <p:spPr>
          <a:xfrm>
            <a:off x="1114425" y="6030018"/>
            <a:ext cx="7286625" cy="7096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741" y="1068437"/>
            <a:ext cx="2967037" cy="5358654"/>
          </a:xfrm>
        </p:spPr>
        <p:txBody>
          <a:bodyPr>
            <a:normAutofit/>
          </a:bodyPr>
          <a:lstStyle/>
          <a:p>
            <a:r>
              <a:rPr lang="en-US" sz="1100" b="1" dirty="0"/>
              <a:t>Final_persons.csv</a:t>
            </a:r>
          </a:p>
          <a:p>
            <a:pPr lvl="1"/>
            <a:r>
              <a:rPr lang="en-US" sz="1100" dirty="0" err="1"/>
              <a:t>person_id</a:t>
            </a:r>
            <a:endParaRPr lang="en-US" sz="1100" dirty="0"/>
          </a:p>
          <a:p>
            <a:pPr lvl="1"/>
            <a:r>
              <a:rPr lang="en-US" sz="1100" dirty="0" err="1"/>
              <a:t>household_id</a:t>
            </a:r>
            <a:endParaRPr lang="en-US" sz="1100" dirty="0"/>
          </a:p>
          <a:p>
            <a:pPr lvl="1"/>
            <a:r>
              <a:rPr lang="en-US" sz="1100" dirty="0"/>
              <a:t>age</a:t>
            </a:r>
          </a:p>
          <a:p>
            <a:pPr lvl="1"/>
            <a:r>
              <a:rPr lang="en-US" sz="1100" dirty="0"/>
              <a:t>RELATE</a:t>
            </a:r>
          </a:p>
          <a:p>
            <a:pPr lvl="1"/>
            <a:r>
              <a:rPr lang="en-US" sz="1100" dirty="0"/>
              <a:t>ESR</a:t>
            </a:r>
          </a:p>
          <a:p>
            <a:pPr lvl="1"/>
            <a:r>
              <a:rPr lang="en-US" sz="1100" dirty="0"/>
              <a:t>GRADE</a:t>
            </a:r>
          </a:p>
          <a:p>
            <a:pPr lvl="1"/>
            <a:r>
              <a:rPr lang="en-US" sz="1100" dirty="0"/>
              <a:t>PNUM</a:t>
            </a:r>
          </a:p>
          <a:p>
            <a:pPr lvl="1"/>
            <a:r>
              <a:rPr lang="en-US" sz="1100" dirty="0"/>
              <a:t>PAUG</a:t>
            </a:r>
          </a:p>
          <a:p>
            <a:pPr lvl="1"/>
            <a:r>
              <a:rPr lang="en-US" sz="1100" dirty="0"/>
              <a:t>DDP</a:t>
            </a:r>
          </a:p>
          <a:p>
            <a:pPr lvl="1"/>
            <a:r>
              <a:rPr lang="en-US" sz="1100" dirty="0"/>
              <a:t>sex</a:t>
            </a:r>
          </a:p>
          <a:p>
            <a:pPr lvl="1"/>
            <a:r>
              <a:rPr lang="en-US" sz="1100" dirty="0"/>
              <a:t>WEEKS</a:t>
            </a:r>
          </a:p>
          <a:p>
            <a:pPr lvl="1"/>
            <a:r>
              <a:rPr lang="en-US" sz="1100" dirty="0"/>
              <a:t>HOURS</a:t>
            </a:r>
          </a:p>
          <a:p>
            <a:pPr lvl="1"/>
            <a:r>
              <a:rPr lang="en-US" sz="1100" dirty="0"/>
              <a:t>MSP</a:t>
            </a:r>
          </a:p>
          <a:p>
            <a:pPr lvl="1"/>
            <a:r>
              <a:rPr lang="en-US" sz="1100" dirty="0"/>
              <a:t>POVERTY</a:t>
            </a:r>
          </a:p>
          <a:p>
            <a:pPr lvl="1"/>
            <a:r>
              <a:rPr lang="en-US" sz="1100" dirty="0"/>
              <a:t>EARNS</a:t>
            </a:r>
          </a:p>
          <a:p>
            <a:pPr lvl="1"/>
            <a:r>
              <a:rPr lang="en-US" sz="1100" dirty="0" err="1"/>
              <a:t>pagecat</a:t>
            </a:r>
            <a:endParaRPr lang="en-US" sz="1100" dirty="0"/>
          </a:p>
          <a:p>
            <a:pPr lvl="1"/>
            <a:r>
              <a:rPr lang="en-US" sz="1100" dirty="0" err="1"/>
              <a:t>pemploy</a:t>
            </a:r>
            <a:endParaRPr lang="en-US" sz="1100" dirty="0"/>
          </a:p>
          <a:p>
            <a:pPr lvl="1"/>
            <a:r>
              <a:rPr lang="en-US" sz="1100" dirty="0" err="1"/>
              <a:t>pstudent</a:t>
            </a:r>
            <a:endParaRPr lang="en-US" sz="1100" dirty="0"/>
          </a:p>
          <a:p>
            <a:pPr lvl="1"/>
            <a:r>
              <a:rPr lang="en-US" sz="1100" dirty="0" err="1"/>
              <a:t>ptype</a:t>
            </a:r>
            <a:endParaRPr lang="en-US" sz="1100" dirty="0"/>
          </a:p>
          <a:p>
            <a:pPr lvl="1"/>
            <a:r>
              <a:rPr lang="en-US" sz="1100" dirty="0" err="1"/>
              <a:t>Padkid</a:t>
            </a:r>
            <a:endParaRPr lang="en-US" sz="1100" dirty="0"/>
          </a:p>
          <a:p>
            <a:pPr lvl="1"/>
            <a:r>
              <a:rPr lang="en-US" sz="1100" dirty="0"/>
              <a:t>age_16_to_19</a:t>
            </a:r>
          </a:p>
          <a:p>
            <a:pPr lvl="1"/>
            <a:r>
              <a:rPr lang="en-US" sz="1100" dirty="0"/>
              <a:t>age_16_p</a:t>
            </a:r>
          </a:p>
          <a:p>
            <a:pPr lvl="1"/>
            <a:r>
              <a:rPr lang="en-US" sz="1100" dirty="0"/>
              <a:t>adult</a:t>
            </a:r>
          </a:p>
          <a:p>
            <a:pPr lvl="1"/>
            <a:r>
              <a:rPr lang="en-US" sz="1100" dirty="0"/>
              <a:t>male</a:t>
            </a:r>
          </a:p>
          <a:p>
            <a:pPr lvl="1"/>
            <a:r>
              <a:rPr lang="en-US" sz="1100" dirty="0"/>
              <a:t>female</a:t>
            </a:r>
          </a:p>
          <a:p>
            <a:pPr lvl="1"/>
            <a:endParaRPr lang="en-US" sz="1100" dirty="0"/>
          </a:p>
          <a:p>
            <a:pPr lvl="1"/>
            <a:endParaRPr lang="en-US" sz="11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2000FE5-A697-4BB1-88E9-C7B3BF8DBDA4}"/>
              </a:ext>
            </a:extLst>
          </p:cNvPr>
          <p:cNvSpPr txBox="1">
            <a:spLocks/>
          </p:cNvSpPr>
          <p:nvPr/>
        </p:nvSpPr>
        <p:spPr>
          <a:xfrm>
            <a:off x="2980086" y="1078903"/>
            <a:ext cx="3107167" cy="5359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Final_persons.csv (continued)</a:t>
            </a:r>
          </a:p>
          <a:p>
            <a:pPr lvl="1"/>
            <a:r>
              <a:rPr lang="en-US" sz="1100" dirty="0" err="1"/>
              <a:t>has_non_worker</a:t>
            </a:r>
            <a:endParaRPr lang="en-US" sz="1100" dirty="0"/>
          </a:p>
          <a:p>
            <a:pPr lvl="1"/>
            <a:r>
              <a:rPr lang="en-US" sz="1100" dirty="0" err="1"/>
              <a:t>has_retiree</a:t>
            </a:r>
            <a:endParaRPr lang="en-US" sz="1100" dirty="0"/>
          </a:p>
          <a:p>
            <a:pPr lvl="1"/>
            <a:r>
              <a:rPr lang="en-US" sz="1100" dirty="0" err="1"/>
              <a:t>has_preschool_kid</a:t>
            </a:r>
            <a:endParaRPr lang="en-US" sz="1100" dirty="0"/>
          </a:p>
          <a:p>
            <a:pPr lvl="1"/>
            <a:r>
              <a:rPr lang="en-US" sz="1100" dirty="0" err="1"/>
              <a:t>has_driving_kid</a:t>
            </a:r>
            <a:endParaRPr lang="en-US" sz="1100" dirty="0"/>
          </a:p>
          <a:p>
            <a:pPr lvl="1"/>
            <a:r>
              <a:rPr lang="en-US" sz="1100" dirty="0" err="1"/>
              <a:t>has_school_kid</a:t>
            </a:r>
            <a:endParaRPr lang="en-US" sz="1100" dirty="0"/>
          </a:p>
          <a:p>
            <a:pPr lvl="1"/>
            <a:r>
              <a:rPr lang="en-US" sz="1100" dirty="0" err="1"/>
              <a:t>has_full_time</a:t>
            </a:r>
            <a:endParaRPr lang="en-US" sz="1100" dirty="0"/>
          </a:p>
          <a:p>
            <a:pPr lvl="1"/>
            <a:r>
              <a:rPr lang="en-US" sz="1100" dirty="0" err="1"/>
              <a:t>has_part_time</a:t>
            </a:r>
            <a:endParaRPr lang="en-US" sz="1100" dirty="0"/>
          </a:p>
          <a:p>
            <a:pPr lvl="1"/>
            <a:r>
              <a:rPr lang="en-US" sz="1100" dirty="0" err="1"/>
              <a:t>has_university</a:t>
            </a:r>
            <a:endParaRPr lang="en-US" sz="1100" dirty="0"/>
          </a:p>
          <a:p>
            <a:pPr lvl="1"/>
            <a:r>
              <a:rPr lang="en-US" sz="1100" dirty="0" err="1"/>
              <a:t>student_is_employed</a:t>
            </a:r>
            <a:endParaRPr lang="en-US" sz="1100" dirty="0"/>
          </a:p>
          <a:p>
            <a:pPr lvl="1"/>
            <a:r>
              <a:rPr lang="en-US" sz="1100" dirty="0" err="1"/>
              <a:t>nonstudent_to_school</a:t>
            </a:r>
            <a:endParaRPr lang="en-US" sz="1100" dirty="0"/>
          </a:p>
          <a:p>
            <a:pPr lvl="1"/>
            <a:r>
              <a:rPr lang="en-US" sz="1100" dirty="0" err="1"/>
              <a:t>is_student</a:t>
            </a:r>
            <a:endParaRPr lang="en-US" sz="1100" dirty="0"/>
          </a:p>
          <a:p>
            <a:pPr lvl="1"/>
            <a:r>
              <a:rPr lang="en-US" sz="1100" dirty="0" err="1"/>
              <a:t>is_gradeschool</a:t>
            </a:r>
            <a:endParaRPr lang="en-US" sz="1100" dirty="0"/>
          </a:p>
          <a:p>
            <a:pPr lvl="1"/>
            <a:r>
              <a:rPr lang="en-US" sz="1100" dirty="0" err="1"/>
              <a:t>is_highschool</a:t>
            </a:r>
            <a:endParaRPr lang="en-US" sz="1100" dirty="0"/>
          </a:p>
          <a:p>
            <a:pPr lvl="1"/>
            <a:r>
              <a:rPr lang="en-US" sz="1100" dirty="0" err="1"/>
              <a:t>is_university</a:t>
            </a:r>
            <a:endParaRPr lang="en-US" sz="1100" dirty="0"/>
          </a:p>
          <a:p>
            <a:pPr lvl="1"/>
            <a:r>
              <a:rPr lang="en-US" sz="1100" dirty="0" err="1"/>
              <a:t>school_segment</a:t>
            </a:r>
            <a:endParaRPr lang="en-US" sz="1100" dirty="0"/>
          </a:p>
          <a:p>
            <a:pPr lvl="1"/>
            <a:r>
              <a:rPr lang="en-US" sz="1100" dirty="0" err="1"/>
              <a:t>is_worker</a:t>
            </a:r>
            <a:endParaRPr lang="en-US" sz="1100" dirty="0"/>
          </a:p>
          <a:p>
            <a:pPr lvl="1"/>
            <a:r>
              <a:rPr lang="en-US" sz="1100" dirty="0" err="1"/>
              <a:t>home_taz</a:t>
            </a:r>
            <a:endParaRPr lang="en-US" sz="1100" dirty="0"/>
          </a:p>
          <a:p>
            <a:pPr lvl="1"/>
            <a:r>
              <a:rPr lang="en-US" sz="1100" dirty="0" err="1"/>
              <a:t>value_of_time</a:t>
            </a:r>
            <a:endParaRPr lang="en-US" sz="1100" dirty="0"/>
          </a:p>
          <a:p>
            <a:pPr lvl="1"/>
            <a:r>
              <a:rPr lang="en-US" sz="1100" dirty="0" err="1"/>
              <a:t>school_taz</a:t>
            </a:r>
            <a:endParaRPr lang="en-US" sz="1100" dirty="0"/>
          </a:p>
          <a:p>
            <a:pPr lvl="1"/>
            <a:r>
              <a:rPr lang="en-US" sz="1100" dirty="0" err="1"/>
              <a:t>distance_to_school</a:t>
            </a:r>
            <a:endParaRPr lang="en-US" sz="1100" dirty="0"/>
          </a:p>
          <a:p>
            <a:pPr lvl="1"/>
            <a:r>
              <a:rPr lang="en-US" sz="1100" dirty="0" err="1"/>
              <a:t>roundtrip_auto_time_to_school</a:t>
            </a:r>
            <a:endParaRPr lang="en-US" sz="1100" dirty="0"/>
          </a:p>
          <a:p>
            <a:pPr lvl="1"/>
            <a:r>
              <a:rPr lang="en-US" sz="1100" dirty="0" err="1"/>
              <a:t>workplace_taz</a:t>
            </a:r>
            <a:endParaRPr lang="en-US" sz="1100" dirty="0"/>
          </a:p>
          <a:p>
            <a:pPr lvl="1"/>
            <a:r>
              <a:rPr lang="en-US" sz="1100" dirty="0" err="1"/>
              <a:t>distance_to_work</a:t>
            </a:r>
            <a:endParaRPr lang="en-US" sz="1100" dirty="0"/>
          </a:p>
          <a:p>
            <a:pPr lvl="1"/>
            <a:r>
              <a:rPr lang="en-US" sz="1100" dirty="0" err="1"/>
              <a:t>workplace_in_cbd</a:t>
            </a:r>
            <a:endParaRPr lang="en-US" sz="1100" dirty="0"/>
          </a:p>
          <a:p>
            <a:pPr lvl="1"/>
            <a:r>
              <a:rPr lang="en-US" sz="1100" dirty="0" err="1"/>
              <a:t>work_taz_area_type</a:t>
            </a:r>
            <a:endParaRPr lang="en-US" sz="1100" dirty="0"/>
          </a:p>
          <a:p>
            <a:pPr lvl="1"/>
            <a:endParaRPr lang="en-US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FC3F88-4ACB-446E-B107-D09C05559324}"/>
              </a:ext>
            </a:extLst>
          </p:cNvPr>
          <p:cNvSpPr/>
          <p:nvPr/>
        </p:nvSpPr>
        <p:spPr>
          <a:xfrm>
            <a:off x="5647546" y="1078903"/>
            <a:ext cx="3107167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b="1" dirty="0"/>
              <a:t>Final_persons.csv (continued)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roundtrip_auto_time_to_work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work_auto_savings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work_auto_savings_ratio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free_parking_at_work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cdap_activity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cdap_rank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travel_active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>
                <a:solidFill>
                  <a:schemeClr val="tx2"/>
                </a:solidFill>
              </a:rPr>
              <a:t>under16_not_at_school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has_preschool_kid_at_home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has_school_kid_at_home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mandatory_tour_frequency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work_and_school_and_worker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work_and_school_and_student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num_mand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num_work_tours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num_joint_tours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non_mandatory_tour_frequency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num_non_mand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num_escort_tours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num_eatout_tours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num_shop_tours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num_maint_tours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num_discr_tours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num_social_tours</a:t>
            </a:r>
            <a:endParaRPr lang="en-US" sz="11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100" dirty="0" err="1">
                <a:solidFill>
                  <a:schemeClr val="tx2"/>
                </a:solidFill>
              </a:rPr>
              <a:t>num_non_escort_tours</a:t>
            </a: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45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D1D1FF-D4AB-426F-A1B1-B3415C1B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402" y="1529846"/>
            <a:ext cx="3288241" cy="4210049"/>
          </a:xfrm>
        </p:spPr>
        <p:txBody>
          <a:bodyPr>
            <a:normAutofit/>
          </a:bodyPr>
          <a:lstStyle/>
          <a:p>
            <a:r>
              <a:rPr lang="en-US" sz="1600" b="1" dirty="0"/>
              <a:t>Final_tours.csv (continued)</a:t>
            </a:r>
          </a:p>
          <a:p>
            <a:pPr lvl="1"/>
            <a:r>
              <a:rPr lang="en-US" sz="1400" dirty="0"/>
              <a:t>destination</a:t>
            </a:r>
          </a:p>
          <a:p>
            <a:pPr lvl="1"/>
            <a:r>
              <a:rPr lang="en-US" sz="1400" dirty="0"/>
              <a:t>origin</a:t>
            </a:r>
          </a:p>
          <a:p>
            <a:pPr lvl="1"/>
            <a:r>
              <a:rPr lang="en-US" sz="1400" dirty="0" err="1"/>
              <a:t>household_id</a:t>
            </a:r>
            <a:endParaRPr lang="en-US" sz="1400" dirty="0"/>
          </a:p>
          <a:p>
            <a:pPr lvl="1"/>
            <a:r>
              <a:rPr lang="en-US" sz="1400" dirty="0"/>
              <a:t>start</a:t>
            </a:r>
          </a:p>
          <a:p>
            <a:pPr lvl="1"/>
            <a:r>
              <a:rPr lang="en-US" sz="1400" dirty="0"/>
              <a:t>end</a:t>
            </a:r>
          </a:p>
          <a:p>
            <a:pPr lvl="1"/>
            <a:r>
              <a:rPr lang="en-US" sz="1400" dirty="0"/>
              <a:t>duration</a:t>
            </a:r>
          </a:p>
          <a:p>
            <a:pPr lvl="1"/>
            <a:r>
              <a:rPr lang="en-US" sz="1400" dirty="0" err="1"/>
              <a:t>tdd</a:t>
            </a:r>
            <a:endParaRPr lang="en-US" sz="1400" dirty="0"/>
          </a:p>
          <a:p>
            <a:pPr lvl="1"/>
            <a:r>
              <a:rPr lang="en-US" sz="1400" dirty="0"/>
              <a:t>composition</a:t>
            </a:r>
          </a:p>
          <a:p>
            <a:pPr lvl="1"/>
            <a:r>
              <a:rPr lang="en-US" sz="1400" dirty="0" err="1"/>
              <a:t>tour_mode</a:t>
            </a:r>
            <a:endParaRPr lang="en-US" sz="1400" dirty="0"/>
          </a:p>
          <a:p>
            <a:pPr lvl="1"/>
            <a:r>
              <a:rPr lang="en-US" sz="1400" dirty="0" err="1"/>
              <a:t>atwork_subtour_frequency</a:t>
            </a:r>
            <a:endParaRPr lang="en-US" sz="1400" dirty="0"/>
          </a:p>
          <a:p>
            <a:pPr lvl="1"/>
            <a:r>
              <a:rPr lang="en-US" sz="1400" dirty="0" err="1"/>
              <a:t>parent_tour_id</a:t>
            </a:r>
            <a:endParaRPr lang="en-US" sz="1400" dirty="0"/>
          </a:p>
          <a:p>
            <a:pPr lvl="1"/>
            <a:r>
              <a:rPr lang="en-US" sz="1400" dirty="0" err="1"/>
              <a:t>stop_frequency</a:t>
            </a:r>
            <a:endParaRPr lang="en-US" sz="1400" dirty="0"/>
          </a:p>
          <a:p>
            <a:pPr lvl="1"/>
            <a:r>
              <a:rPr lang="en-US" sz="1400" dirty="0" err="1"/>
              <a:t>primary_purpose</a:t>
            </a:r>
            <a:endParaRPr lang="en-US" sz="14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77BB539-20D3-49B8-80C4-07185834BCF7}"/>
              </a:ext>
            </a:extLst>
          </p:cNvPr>
          <p:cNvSpPr txBox="1">
            <a:spLocks/>
          </p:cNvSpPr>
          <p:nvPr/>
        </p:nvSpPr>
        <p:spPr>
          <a:xfrm>
            <a:off x="6352643" y="1529846"/>
            <a:ext cx="3150659" cy="3345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98463" indent="-279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Final_trips.csv</a:t>
            </a:r>
          </a:p>
          <a:p>
            <a:pPr lvl="1"/>
            <a:r>
              <a:rPr lang="en-US" sz="1400" dirty="0" err="1"/>
              <a:t>trip_id</a:t>
            </a:r>
            <a:r>
              <a:rPr lang="en-US" sz="1400" dirty="0"/>
              <a:t> </a:t>
            </a:r>
            <a:r>
              <a:rPr lang="en-US" sz="1400" dirty="0" err="1"/>
              <a:t>person_id</a:t>
            </a:r>
            <a:endParaRPr lang="en-US" sz="1400" dirty="0"/>
          </a:p>
          <a:p>
            <a:pPr lvl="1"/>
            <a:r>
              <a:rPr lang="en-US" sz="1400" dirty="0" err="1"/>
              <a:t>household_id</a:t>
            </a:r>
            <a:endParaRPr lang="en-US" sz="1400" dirty="0"/>
          </a:p>
          <a:p>
            <a:pPr lvl="1"/>
            <a:r>
              <a:rPr lang="en-US" sz="1400" dirty="0" err="1"/>
              <a:t>tour_id</a:t>
            </a:r>
            <a:endParaRPr lang="en-US" sz="1400" dirty="0"/>
          </a:p>
          <a:p>
            <a:pPr lvl="1"/>
            <a:r>
              <a:rPr lang="en-US" sz="1400" dirty="0" err="1"/>
              <a:t>primary_purpose</a:t>
            </a:r>
            <a:endParaRPr lang="en-US" sz="1400" dirty="0"/>
          </a:p>
          <a:p>
            <a:pPr lvl="1"/>
            <a:r>
              <a:rPr lang="en-US" sz="1400" dirty="0" err="1"/>
              <a:t>trip_num</a:t>
            </a:r>
            <a:endParaRPr lang="en-US" sz="1400" dirty="0"/>
          </a:p>
          <a:p>
            <a:pPr lvl="1"/>
            <a:r>
              <a:rPr lang="en-US" sz="1400" dirty="0"/>
              <a:t>outbound</a:t>
            </a:r>
          </a:p>
          <a:p>
            <a:pPr lvl="1"/>
            <a:r>
              <a:rPr lang="en-US" sz="1400" dirty="0" err="1"/>
              <a:t>trip_count</a:t>
            </a:r>
            <a:endParaRPr lang="en-US" sz="1400" dirty="0"/>
          </a:p>
          <a:p>
            <a:pPr lvl="1"/>
            <a:r>
              <a:rPr lang="en-US" sz="1400" dirty="0"/>
              <a:t>purpose</a:t>
            </a:r>
          </a:p>
          <a:p>
            <a:pPr lvl="1"/>
            <a:r>
              <a:rPr lang="en-US" sz="1400" dirty="0"/>
              <a:t>destination</a:t>
            </a:r>
          </a:p>
          <a:p>
            <a:pPr lvl="1"/>
            <a:r>
              <a:rPr lang="en-US" sz="1400" dirty="0"/>
              <a:t>origin</a:t>
            </a:r>
          </a:p>
          <a:p>
            <a:pPr lvl="1"/>
            <a:r>
              <a:rPr lang="en-US" sz="1400" dirty="0"/>
              <a:t>depart</a:t>
            </a:r>
          </a:p>
          <a:p>
            <a:pPr lvl="1"/>
            <a:r>
              <a:rPr lang="en-US" sz="1400" dirty="0" err="1"/>
              <a:t>trip_mode</a:t>
            </a:r>
            <a:r>
              <a:rPr lang="en-US" sz="140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54817B-F2E1-499D-9CCA-25184C67532C}"/>
              </a:ext>
            </a:extLst>
          </p:cNvPr>
          <p:cNvSpPr/>
          <p:nvPr/>
        </p:nvSpPr>
        <p:spPr>
          <a:xfrm>
            <a:off x="449259" y="1529846"/>
            <a:ext cx="2615143" cy="2880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Final_tours.csv</a:t>
            </a: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tour_id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person_id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tour_type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tour_type_count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tour_type_num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tour_num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tour_count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tour_category</a:t>
            </a:r>
            <a:endParaRPr lang="en-US" sz="140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1400" dirty="0" err="1">
                <a:solidFill>
                  <a:schemeClr val="tx2"/>
                </a:solidFill>
              </a:rPr>
              <a:t>number_of_participants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082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1AA121-6D10-40C9-9B3C-A27012867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078" y="1116799"/>
            <a:ext cx="5160748" cy="5064925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4A7A158-50B2-4346-961D-C0AEA3F2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23" y="1521619"/>
            <a:ext cx="3979334" cy="4564856"/>
          </a:xfrm>
        </p:spPr>
        <p:txBody>
          <a:bodyPr>
            <a:normAutofit/>
          </a:bodyPr>
          <a:lstStyle/>
          <a:p>
            <a:r>
              <a:rPr lang="en-US" dirty="0"/>
              <a:t>Trace results</a:t>
            </a:r>
          </a:p>
          <a:p>
            <a:pPr lvl="1"/>
            <a:r>
              <a:rPr lang="en-US" sz="2000" dirty="0"/>
              <a:t>For trace HH ID</a:t>
            </a:r>
          </a:p>
          <a:p>
            <a:pPr lvl="1"/>
            <a:r>
              <a:rPr lang="en-US" sz="2000" dirty="0"/>
              <a:t>expression_values.csv</a:t>
            </a:r>
          </a:p>
        </p:txBody>
      </p:sp>
    </p:spTree>
    <p:extLst>
      <p:ext uri="{BB962C8B-B14F-4D97-AF65-F5344CB8AC3E}">
        <p14:creationId xmlns:p14="http://schemas.microsoft.com/office/powerpoint/2010/main" val="2464352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4A7A158-50B2-4346-961D-C0AEA3F2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521619"/>
            <a:ext cx="3093116" cy="4564856"/>
          </a:xfrm>
        </p:spPr>
        <p:txBody>
          <a:bodyPr>
            <a:normAutofit/>
          </a:bodyPr>
          <a:lstStyle/>
          <a:p>
            <a:r>
              <a:rPr lang="en-US" dirty="0"/>
              <a:t>Trace results</a:t>
            </a:r>
          </a:p>
          <a:p>
            <a:pPr lvl="1"/>
            <a:r>
              <a:rPr lang="en-US" sz="2000" dirty="0"/>
              <a:t>For trace HH ID</a:t>
            </a:r>
          </a:p>
          <a:p>
            <a:pPr lvl="1"/>
            <a:r>
              <a:rPr lang="en-US" sz="2000" dirty="0"/>
              <a:t>choosers.csv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794C39-0898-4C6B-981F-2B52199F9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782" y="1427110"/>
            <a:ext cx="5324868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5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557-ED89-4D99-9CCD-A37AE13B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Outputs Example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4A7A158-50B2-4346-961D-C0AEA3F2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521619"/>
            <a:ext cx="3057259" cy="4564856"/>
          </a:xfrm>
        </p:spPr>
        <p:txBody>
          <a:bodyPr>
            <a:normAutofit/>
          </a:bodyPr>
          <a:lstStyle/>
          <a:p>
            <a:r>
              <a:rPr lang="en-US" dirty="0"/>
              <a:t>Trace results</a:t>
            </a:r>
          </a:p>
          <a:p>
            <a:pPr lvl="1"/>
            <a:r>
              <a:rPr lang="en-US" sz="2000" dirty="0"/>
              <a:t>For trace HH ID</a:t>
            </a:r>
          </a:p>
          <a:p>
            <a:pPr lvl="1"/>
            <a:r>
              <a:rPr lang="en-US" sz="2000" dirty="0"/>
              <a:t>utilities.csv</a:t>
            </a:r>
          </a:p>
          <a:p>
            <a:pPr lvl="1"/>
            <a:r>
              <a:rPr lang="en-US" sz="2000" dirty="0"/>
              <a:t>probs.csv</a:t>
            </a:r>
          </a:p>
          <a:p>
            <a:pPr lvl="1"/>
            <a:r>
              <a:rPr lang="en-US" sz="2000" dirty="0"/>
              <a:t>rands.csv</a:t>
            </a:r>
          </a:p>
          <a:p>
            <a:pPr lvl="1"/>
            <a:r>
              <a:rPr lang="en-US" sz="2000" dirty="0"/>
              <a:t>choices.csv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6A8D0D-74C1-45AE-A65B-6DAF24B12C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50" b="3396"/>
          <a:stretch/>
        </p:blipFill>
        <p:spPr>
          <a:xfrm>
            <a:off x="3649925" y="2621696"/>
            <a:ext cx="5341409" cy="22806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A32DF-C507-4B5D-A7E0-FCEE9A4EB2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657"/>
          <a:stretch/>
        </p:blipFill>
        <p:spPr>
          <a:xfrm>
            <a:off x="3649924" y="5006970"/>
            <a:ext cx="5341410" cy="1416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A9D952-786B-4243-8FF0-CEFD801AC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649" y="169980"/>
            <a:ext cx="5394855" cy="234705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728859C-8F2A-485F-820A-D59BA8FF4CCC}"/>
              </a:ext>
            </a:extLst>
          </p:cNvPr>
          <p:cNvGrpSpPr/>
          <p:nvPr/>
        </p:nvGrpSpPr>
        <p:grpSpPr>
          <a:xfrm>
            <a:off x="809625" y="5205743"/>
            <a:ext cx="2343150" cy="1018619"/>
            <a:chOff x="828675" y="5067856"/>
            <a:chExt cx="2343150" cy="10186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C49FB3-141D-46C1-8A76-3CEB8FBA2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8675" y="5372100"/>
              <a:ext cx="2343150" cy="71437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2BB7E52-3CA2-4979-B23F-1517737EC6C1}"/>
                </a:ext>
              </a:extLst>
            </p:cNvPr>
            <p:cNvGrpSpPr/>
            <p:nvPr/>
          </p:nvGrpSpPr>
          <p:grpSpPr>
            <a:xfrm>
              <a:off x="832642" y="5067856"/>
              <a:ext cx="2326744" cy="313954"/>
              <a:chOff x="832642" y="5067856"/>
              <a:chExt cx="2326744" cy="31395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39350F4-D19C-4EA8-AC1F-867C635A2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2642" y="5115110"/>
                <a:ext cx="1228725" cy="2667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76DC77C-9955-4171-8566-74C0C77B23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83721" t="-17718" b="1"/>
              <a:stretch/>
            </p:blipFill>
            <p:spPr>
              <a:xfrm>
                <a:off x="2044962" y="5067856"/>
                <a:ext cx="1114424" cy="3139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6301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0AE79-2995-4EA6-B676-58C5E2F3FB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7" y="2931664"/>
            <a:ext cx="5979379" cy="1002195"/>
          </a:xfrm>
        </p:spPr>
        <p:txBody>
          <a:bodyPr/>
          <a:lstStyle/>
          <a:p>
            <a:r>
              <a:rPr lang="en-US" dirty="0"/>
              <a:t>Verification</a:t>
            </a:r>
          </a:p>
        </p:txBody>
      </p:sp>
    </p:spTree>
    <p:extLst>
      <p:ext uri="{BB962C8B-B14F-4D97-AF65-F5344CB8AC3E}">
        <p14:creationId xmlns:p14="http://schemas.microsoft.com/office/powerpoint/2010/main" val="1633445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8D59-71EF-4E75-94D2-FC5B6E7C7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Verification of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14DCB9-305C-46BB-A530-2FC38FD25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844" y="1152372"/>
            <a:ext cx="4021489" cy="2069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809ED7-8D05-47B8-ABB6-EFE5F20A0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44" y="3245394"/>
            <a:ext cx="4009177" cy="206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10ECC4-B272-4989-A533-D7BE37F82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61" y="2814838"/>
            <a:ext cx="3820196" cy="29309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DC9868-6F68-4737-B127-81CDC0FF29F7}"/>
              </a:ext>
            </a:extLst>
          </p:cNvPr>
          <p:cNvSpPr/>
          <p:nvPr/>
        </p:nvSpPr>
        <p:spPr>
          <a:xfrm>
            <a:off x="4386071" y="5484140"/>
            <a:ext cx="464197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Full verification setup and results:</a:t>
            </a:r>
            <a:endParaRPr lang="en-US" sz="1400" dirty="0">
              <a:hlinkClick r:id="rId6"/>
            </a:endParaRPr>
          </a:p>
          <a:p>
            <a:r>
              <a:rPr lang="en-US" sz="1400" dirty="0">
                <a:hlinkClick r:id="rId7"/>
              </a:rPr>
              <a:t>https://github.com/ActivitySim/activitysim/wiki/Verification</a:t>
            </a:r>
            <a:endParaRPr lang="en-US" sz="14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7A48D71-06DF-455B-9836-518CDD12E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468" y="1235366"/>
            <a:ext cx="3670603" cy="1688269"/>
          </a:xfrm>
        </p:spPr>
        <p:txBody>
          <a:bodyPr>
            <a:normAutofit/>
          </a:bodyPr>
          <a:lstStyle/>
          <a:p>
            <a:r>
              <a:rPr lang="en-US" sz="2800" dirty="0"/>
              <a:t>All sub-models verified for goodness-of-fit</a:t>
            </a:r>
          </a:p>
        </p:txBody>
      </p:sp>
    </p:spTree>
    <p:extLst>
      <p:ext uri="{BB962C8B-B14F-4D97-AF65-F5344CB8AC3E}">
        <p14:creationId xmlns:p14="http://schemas.microsoft.com/office/powerpoint/2010/main" val="2387614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0AE79-2995-4EA6-B676-58C5E2F3FB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9197" y="2931664"/>
            <a:ext cx="6772803" cy="1002195"/>
          </a:xfrm>
        </p:spPr>
        <p:txBody>
          <a:bodyPr/>
          <a:lstStyle/>
          <a:p>
            <a:r>
              <a:rPr lang="en-US" dirty="0"/>
              <a:t>Upcoming Features &amp; Deployments</a:t>
            </a:r>
          </a:p>
        </p:txBody>
      </p:sp>
    </p:spTree>
    <p:extLst>
      <p:ext uri="{BB962C8B-B14F-4D97-AF65-F5344CB8AC3E}">
        <p14:creationId xmlns:p14="http://schemas.microsoft.com/office/powerpoint/2010/main" val="3948076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765-4F43-452E-A8F2-824622FFE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Upcoming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4F294-3F21-4C36-A198-9D730F0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134" y="2033455"/>
            <a:ext cx="8094133" cy="3672274"/>
          </a:xfrm>
        </p:spPr>
        <p:txBody>
          <a:bodyPr>
            <a:noAutofit/>
          </a:bodyPr>
          <a:lstStyle/>
          <a:p>
            <a:r>
              <a:rPr lang="en-US" sz="2000" dirty="0"/>
              <a:t>Strategic Development and Contribution Plan</a:t>
            </a:r>
          </a:p>
          <a:p>
            <a:r>
              <a:rPr lang="en-US" sz="2000" dirty="0"/>
              <a:t>Support for Two Zone Systems</a:t>
            </a:r>
          </a:p>
          <a:p>
            <a:r>
              <a:rPr lang="en-US" sz="2000" dirty="0"/>
              <a:t>Input and Output Improvements</a:t>
            </a:r>
          </a:p>
          <a:p>
            <a:r>
              <a:rPr lang="en-US" sz="2000" dirty="0"/>
              <a:t>Support for Modeling TNCs and For-Hire Vehicles</a:t>
            </a:r>
          </a:p>
          <a:p>
            <a:r>
              <a:rPr lang="en-US" sz="2000" dirty="0"/>
              <a:t>Model Developer Tutorial</a:t>
            </a:r>
          </a:p>
          <a:p>
            <a:r>
              <a:rPr lang="en-US" sz="2000" dirty="0"/>
              <a:t>Performance Tuning</a:t>
            </a:r>
          </a:p>
          <a:p>
            <a:r>
              <a:rPr lang="en-US" sz="2000" dirty="0"/>
              <a:t>PopulationSim Integration</a:t>
            </a:r>
          </a:p>
          <a:p>
            <a:r>
              <a:rPr lang="en-US" sz="2000" dirty="0"/>
              <a:t>Model Estimation Mode</a:t>
            </a:r>
          </a:p>
          <a:p>
            <a:r>
              <a:rPr lang="en-US" sz="2000" dirty="0"/>
              <a:t>Support for Three Zone Systems and Transit Virtual Path Building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F77BA3-D986-488E-8886-CD54E9D842AA}"/>
              </a:ext>
            </a:extLst>
          </p:cNvPr>
          <p:cNvSpPr txBox="1">
            <a:spLocks/>
          </p:cNvSpPr>
          <p:nvPr/>
        </p:nvSpPr>
        <p:spPr>
          <a:xfrm>
            <a:off x="1011006" y="1483504"/>
            <a:ext cx="3595255" cy="70932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81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700" b="1" dirty="0">
                <a:solidFill>
                  <a:schemeClr val="tx2"/>
                </a:solidFill>
              </a:rPr>
              <a:t>Fall 2019 Work Order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2AEB82-FE37-4470-AD34-0B4CC44F5A6E}"/>
              </a:ext>
            </a:extLst>
          </p:cNvPr>
          <p:cNvSpPr/>
          <p:nvPr/>
        </p:nvSpPr>
        <p:spPr>
          <a:xfrm>
            <a:off x="1712916" y="5705729"/>
            <a:ext cx="5718168" cy="30777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r>
              <a:rPr lang="en-US" sz="1400" dirty="0">
                <a:hlinkClick r:id="rId3"/>
              </a:rPr>
              <a:t>https://github.com/ActivitySim/activitysim/wiki/Phase-5-Scope-of-Work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38157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D5F85-0B47-430F-BE2B-2A3E0561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Deployments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5AAA-9686-42A1-B855-1DC2FCDF9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6" y="1333500"/>
            <a:ext cx="7556789" cy="4816091"/>
          </a:xfrm>
        </p:spPr>
        <p:txBody>
          <a:bodyPr/>
          <a:lstStyle/>
          <a:p>
            <a:r>
              <a:rPr lang="en-US" sz="2400" dirty="0"/>
              <a:t>Full scale included example</a:t>
            </a:r>
          </a:p>
          <a:p>
            <a:pPr lvl="1"/>
            <a:r>
              <a:rPr lang="en-US" sz="2000" dirty="0"/>
              <a:t>MTC (San Francisco region) CT-RAMP Design ABM</a:t>
            </a:r>
          </a:p>
          <a:p>
            <a:pPr lvl="1"/>
            <a:endParaRPr lang="en-US" sz="2000" dirty="0"/>
          </a:p>
          <a:p>
            <a:r>
              <a:rPr lang="en-US" sz="2400" dirty="0"/>
              <a:t>In-progress</a:t>
            </a:r>
          </a:p>
          <a:p>
            <a:pPr lvl="1"/>
            <a:r>
              <a:rPr lang="en-US" sz="2000" dirty="0"/>
              <a:t>ARC (Atlanta region) CT-RAMP Design ABM</a:t>
            </a:r>
          </a:p>
          <a:p>
            <a:pPr lvl="1"/>
            <a:endParaRPr lang="en-US" sz="2000" dirty="0"/>
          </a:p>
          <a:p>
            <a:r>
              <a:rPr lang="en-US" sz="2400" dirty="0"/>
              <a:t>Starting soon</a:t>
            </a:r>
          </a:p>
          <a:p>
            <a:pPr lvl="1"/>
            <a:r>
              <a:rPr lang="en-US" sz="2000" dirty="0"/>
              <a:t>SEMCOG (Detroit region) New ABM</a:t>
            </a:r>
          </a:p>
          <a:p>
            <a:pPr lvl="1"/>
            <a:r>
              <a:rPr lang="en-US" sz="2000" dirty="0"/>
              <a:t>MWCOG (Washington DC region) New ABM</a:t>
            </a:r>
          </a:p>
          <a:p>
            <a:pPr lvl="1"/>
            <a:endParaRPr lang="en-US" sz="2000" dirty="0"/>
          </a:p>
          <a:p>
            <a:r>
              <a:rPr lang="en-US" sz="2400" dirty="0"/>
              <a:t>Others in discussion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0396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-1" y="3756115"/>
            <a:ext cx="2702327" cy="999738"/>
          </a:xfrm>
          <a:prstGeom prst="roundRect">
            <a:avLst>
              <a:gd name="adj" fmla="val 1153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4045304"/>
            <a:ext cx="446703" cy="685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4110" y="3632938"/>
            <a:ext cx="4892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>
              <a:solidFill>
                <a:srgbClr val="595959"/>
              </a:solidFill>
              <a:latin typeface="Arial"/>
              <a:cs typeface="Arial"/>
            </a:endParaRPr>
          </a:p>
          <a:p>
            <a:r>
              <a:rPr lang="en-US" sz="2000" b="1">
                <a:solidFill>
                  <a:srgbClr val="595959"/>
                </a:solidFill>
                <a:latin typeface="Arial"/>
                <a:cs typeface="Arial"/>
              </a:rPr>
              <a:t>Contact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026651" y="3926260"/>
            <a:ext cx="0" cy="655641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195638" y="3870814"/>
            <a:ext cx="4412720" cy="285219"/>
          </a:xfrm>
        </p:spPr>
        <p:txBody>
          <a:bodyPr/>
          <a:lstStyle/>
          <a:p>
            <a:r>
              <a:rPr lang="en-US" sz="1600" dirty="0">
                <a:cs typeface="Arial"/>
              </a:rPr>
              <a:t>Ben Stabler, GISP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195638" y="4129669"/>
            <a:ext cx="4413250" cy="222407"/>
          </a:xfrm>
        </p:spPr>
        <p:txBody>
          <a:bodyPr/>
          <a:lstStyle/>
          <a:p>
            <a:r>
              <a:rPr lang="en-US" dirty="0">
                <a:cs typeface="Arial"/>
              </a:rPr>
              <a:t>DIRECTOR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195638" y="4231347"/>
            <a:ext cx="4413250" cy="460077"/>
          </a:xfrm>
        </p:spPr>
        <p:txBody>
          <a:bodyPr/>
          <a:lstStyle/>
          <a:p>
            <a:r>
              <a:rPr lang="en-US" dirty="0">
                <a:cs typeface="Arial"/>
              </a:rPr>
              <a:t>Ben.Stabler@rsginc.com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D414CA-AEF2-43AB-A760-5B3BDED75776}"/>
              </a:ext>
            </a:extLst>
          </p:cNvPr>
          <p:cNvSpPr/>
          <p:nvPr/>
        </p:nvSpPr>
        <p:spPr>
          <a:xfrm>
            <a:off x="3195638" y="5402539"/>
            <a:ext cx="4084580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http://www.activitysim.org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26501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Custom 7">
      <a:dk1>
        <a:srgbClr val="48484A"/>
      </a:dk1>
      <a:lt1>
        <a:sysClr val="window" lastClr="FFFFFF"/>
      </a:lt1>
      <a:dk2>
        <a:srgbClr val="262626"/>
      </a:dk2>
      <a:lt2>
        <a:srgbClr val="F68B1F"/>
      </a:lt2>
      <a:accent1>
        <a:srgbClr val="006FA1"/>
      </a:accent1>
      <a:accent2>
        <a:srgbClr val="88CADE"/>
      </a:accent2>
      <a:accent3>
        <a:srgbClr val="65B360"/>
      </a:accent3>
      <a:accent4>
        <a:srgbClr val="FFC20E"/>
      </a:accent4>
      <a:accent5>
        <a:srgbClr val="514D85"/>
      </a:accent5>
      <a:accent6>
        <a:srgbClr val="BA1222"/>
      </a:accent6>
      <a:hlink>
        <a:srgbClr val="0000FF"/>
      </a:hlink>
      <a:folHlink>
        <a:srgbClr val="B1B3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Presentation.potx" id="{2282F849-DE3D-4F9B-9A95-78CD204BD376}" vid="{D2DCF89A-21CE-4BD2-9314-40B42567F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3192E243B06448FAEAAC77255F256" ma:contentTypeVersion="14" ma:contentTypeDescription="Create a new document." ma:contentTypeScope="" ma:versionID="3c89457d14386a6aa7facf69c4262d39">
  <xsd:schema xmlns:xsd="http://www.w3.org/2001/XMLSchema" xmlns:xs="http://www.w3.org/2001/XMLSchema" xmlns:p="http://schemas.microsoft.com/office/2006/metadata/properties" xmlns:ns1="http://schemas.microsoft.com/sharepoint/v3" xmlns:ns2="3b0b7883-d909-4fd3-9b55-7b9eba4e8fcf" xmlns:ns3="c668f435-839b-411d-a3d8-c3f5a3c01a6c" targetNamespace="http://schemas.microsoft.com/office/2006/metadata/properties" ma:root="true" ma:fieldsID="c6468932c30ca8b5b1c781f3fb29e31b" ns1:_="" ns2:_="" ns3:_="">
    <xsd:import namespace="http://schemas.microsoft.com/sharepoint/v3"/>
    <xsd:import namespace="3b0b7883-d909-4fd3-9b55-7b9eba4e8fcf"/>
    <xsd:import namespace="c668f435-839b-411d-a3d8-c3f5a3c01a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b7883-d909-4fd3-9b55-7b9eba4e8f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435-839b-411d-a3d8-c3f5a3c01a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b0b7883-d909-4fd3-9b55-7b9eba4e8fcf">
      <UserInfo>
        <DisplayName>Joel Freedman</DisplayName>
        <AccountId>147</AccountId>
        <AccountType/>
      </UserInfo>
      <UserInfo>
        <DisplayName>Maren Outwater</DisplayName>
        <AccountId>55</AccountId>
        <AccountType/>
      </UserInfo>
      <UserInfo>
        <DisplayName>Ben Stabler</DisplayName>
        <AccountId>169</AccountId>
        <AccountType/>
      </UserInfo>
      <UserInfo>
        <DisplayName>Stephen Lawe</DisplayName>
        <AccountId>196</AccountId>
        <AccountType/>
      </UserInfo>
      <UserInfo>
        <DisplayName>Binny Mathew Paul</DisplayName>
        <AccountId>260</AccountId>
        <AccountType/>
      </UserInfo>
      <UserInfo>
        <DisplayName>Jeff Doyle</DisplayName>
        <AccountId>229</AccountId>
        <AccountType/>
      </UserInfo>
      <UserInfo>
        <DisplayName>Amanda Young</DisplayName>
        <AccountId>179</AccountId>
        <AccountType/>
      </UserInfo>
      <UserInfo>
        <DisplayName>Lindsay Coe</DisplayName>
        <AccountId>149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3EAEF58-5B35-4550-A409-0C405F3A9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0b7883-d909-4fd3-9b55-7b9eba4e8fcf"/>
    <ds:schemaRef ds:uri="c668f435-839b-411d-a3d8-c3f5a3c01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3E702B-A4A8-49D1-8100-74D24C5D8E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B548D2-16E5-4D59-9228-B99A31CAF826}">
  <ds:schemaRefs>
    <ds:schemaRef ds:uri="3b0b7883-d909-4fd3-9b55-7b9eba4e8fcf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c668f435-839b-411d-a3d8-c3f5a3c01a6c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</Template>
  <TotalTime>1120</TotalTime>
  <Words>2425</Words>
  <Application>Microsoft Office PowerPoint</Application>
  <PresentationFormat>On-screen Show (4:3)</PresentationFormat>
  <Paragraphs>556</Paragraphs>
  <Slides>39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Gotham Book</vt:lpstr>
      <vt:lpstr>Lucida Grande</vt:lpstr>
      <vt:lpstr>PowerPoint Presentation</vt:lpstr>
      <vt:lpstr>PowerPoint Presentation</vt:lpstr>
      <vt:lpstr>Today’s Topics</vt:lpstr>
      <vt:lpstr>PowerPoint Presentation</vt:lpstr>
      <vt:lpstr>ActivitySim Project Goals &amp; Principles</vt:lpstr>
      <vt:lpstr>Agency Partnership</vt:lpstr>
      <vt:lpstr>ActivitySim Approach</vt:lpstr>
      <vt:lpstr>Activity-Based Models</vt:lpstr>
      <vt:lpstr>Structure and Components</vt:lpstr>
      <vt:lpstr>Features of Initial Implementation (MTC)</vt:lpstr>
      <vt:lpstr>Features of Platform</vt:lpstr>
      <vt:lpstr>Data Requirements</vt:lpstr>
      <vt:lpstr>Implementation Requirements</vt:lpstr>
      <vt:lpstr>Current Runtime Performance</vt:lpstr>
      <vt:lpstr>PowerPoint Presentation</vt:lpstr>
      <vt:lpstr>Installing</vt:lpstr>
      <vt:lpstr>Configuring and Running</vt:lpstr>
      <vt:lpstr>Configuring and Running</vt:lpstr>
      <vt:lpstr>Configuring and Running</vt:lpstr>
      <vt:lpstr>Auto Ownership Model Example</vt:lpstr>
      <vt:lpstr>Auto Ownership Model Example</vt:lpstr>
      <vt:lpstr>Auto Ownership Model Example</vt:lpstr>
      <vt:lpstr>Auto Ownership Model Example</vt:lpstr>
      <vt:lpstr>Auto Ownership Model Example</vt:lpstr>
      <vt:lpstr>Auto Ownership Model Example</vt:lpstr>
      <vt:lpstr>Run Model Example</vt:lpstr>
      <vt:lpstr>Outputs Example</vt:lpstr>
      <vt:lpstr>Outputs Example</vt:lpstr>
      <vt:lpstr>Outputs Example</vt:lpstr>
      <vt:lpstr>Outputs Example</vt:lpstr>
      <vt:lpstr>Outputs Example</vt:lpstr>
      <vt:lpstr>Outputs Example</vt:lpstr>
      <vt:lpstr>Outputs Example</vt:lpstr>
      <vt:lpstr>Outputs Example</vt:lpstr>
      <vt:lpstr>PowerPoint Presentation</vt:lpstr>
      <vt:lpstr>Verification of Results</vt:lpstr>
      <vt:lpstr>PowerPoint Presentation</vt:lpstr>
      <vt:lpstr>Upcoming Features</vt:lpstr>
      <vt:lpstr>Deployments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Stabler</dc:creator>
  <cp:lastModifiedBy>Ben Stabler</cp:lastModifiedBy>
  <cp:revision>73</cp:revision>
  <dcterms:created xsi:type="dcterms:W3CDTF">2019-03-29T17:24:07Z</dcterms:created>
  <dcterms:modified xsi:type="dcterms:W3CDTF">2019-11-08T14:31:48Z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0x010100F983192E243B06448FAEAAC77255F256</vt:lpwstr>
  </property>
</Properties>
</file>